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ink/ink29.xml" ContentType="application/inkml+xml"/>
  <Override PartName="/ppt/ink/ink47.xml" ContentType="application/inkml+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ink/ink25.xml" ContentType="application/inkml+xml"/>
  <Override PartName="/ppt/ink/ink36.xml" ContentType="application/inkml+xml"/>
  <Override PartName="/ppt/ink/ink45.xml" ContentType="application/inkml+xml"/>
  <Override PartName="/ppt/ink/ink54.xml" ContentType="application/inkml+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ink/ink23.xml" ContentType="application/inkml+xml"/>
  <Override PartName="/ppt/ink/ink34.xml" ContentType="application/inkml+xml"/>
  <Override PartName="/ppt/ink/ink43.xml" ContentType="application/inkml+xml"/>
  <Override PartName="/ppt/ink/ink52.xml" ContentType="application/inkml+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ink/ink21.xml" ContentType="application/inkml+xml"/>
  <Override PartName="/ppt/ink/ink32.xml" ContentType="application/inkml+xml"/>
  <Override PartName="/ppt/ink/ink41.xml" ContentType="application/inkml+xml"/>
  <Override PartName="/ppt/ink/ink50.xml" ContentType="application/inkml+xml"/>
  <Override PartName="/ppt/commentAuthors.xml" ContentType="application/vnd.openxmlformats-officedocument.presentationml.commentAuthors+xml"/>
  <Override PartName="/ppt/ink/ink30.xml" ContentType="application/inkml+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ink/ink39.xml" ContentType="application/inkml+xml"/>
  <Override PartName="/ppt/ink/ink48.xml" ContentType="application/inkml+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ink/ink28.xml" ContentType="application/inkml+xml"/>
  <Override PartName="/ppt/ink/ink37.xml" ContentType="application/inkml+xml"/>
  <Override PartName="/ppt/ink/ink46.xml" ContentType="application/inkml+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ink/ink26.xml" ContentType="application/inkml+xml"/>
  <Override PartName="/ppt/ink/ink35.xml" ContentType="application/inkml+xml"/>
  <Override PartName="/ppt/ink/ink44.xml" ContentType="application/inkml+xml"/>
  <Override PartName="/ppt/ink/ink55.xml" ContentType="application/inkml+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ink/ink24.xml" ContentType="application/inkml+xml"/>
  <Override PartName="/ppt/ink/ink33.xml" ContentType="application/inkml+xml"/>
  <Override PartName="/ppt/ink/ink42.xml" ContentType="application/inkml+xml"/>
  <Override PartName="/ppt/ink/ink53.xml" ContentType="application/inkml+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ink/ink22.xml" ContentType="application/inkml+xml"/>
  <Override PartName="/ppt/ink/ink31.xml" ContentType="application/inkml+xml"/>
  <Override PartName="/ppt/ink/ink40.xml" ContentType="application/inkml+xml"/>
  <Override PartName="/ppt/ink/ink51.xml" ContentType="application/inkml+xml"/>
  <Override PartName="/ppt/slideLayouts/slideLayout10.xml" ContentType="application/vnd.openxmlformats-officedocument.presentationml.slideLayout+xml"/>
  <Override PartName="/ppt/comments/comment1.xml" ContentType="application/vnd.openxmlformats-officedocument.presentationml.comments+xml"/>
  <Default Extension="vml" ContentType="application/vnd.openxmlformats-officedocument.vmlDrawing"/>
  <Override PartName="/ppt/slides/slide8.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ink/ink49.xml" ContentType="application/inkml+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ink/ink27.xml" ContentType="application/inkml+xml"/>
  <Override PartName="/ppt/ink/ink38.xml" ContentType="application/inkml+xml"/>
  <Override PartName="/ppt/ink/ink56.xml" ContentType="application/inkml+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41"/>
  </p:notesMasterIdLst>
  <p:sldIdLst>
    <p:sldId id="256" r:id="rId2"/>
    <p:sldId id="262" r:id="rId3"/>
    <p:sldId id="264" r:id="rId4"/>
    <p:sldId id="265" r:id="rId5"/>
    <p:sldId id="266" r:id="rId6"/>
    <p:sldId id="267" r:id="rId7"/>
    <p:sldId id="271" r:id="rId8"/>
    <p:sldId id="270" r:id="rId9"/>
    <p:sldId id="273" r:id="rId10"/>
    <p:sldId id="280" r:id="rId11"/>
    <p:sldId id="339" r:id="rId12"/>
    <p:sldId id="340" r:id="rId13"/>
    <p:sldId id="279" r:id="rId14"/>
    <p:sldId id="334" r:id="rId15"/>
    <p:sldId id="335" r:id="rId16"/>
    <p:sldId id="336" r:id="rId17"/>
    <p:sldId id="282" r:id="rId18"/>
    <p:sldId id="283" r:id="rId19"/>
    <p:sldId id="285" r:id="rId20"/>
    <p:sldId id="287" r:id="rId21"/>
    <p:sldId id="288" r:id="rId22"/>
    <p:sldId id="290" r:id="rId23"/>
    <p:sldId id="292" r:id="rId24"/>
    <p:sldId id="293" r:id="rId25"/>
    <p:sldId id="294" r:id="rId26"/>
    <p:sldId id="341" r:id="rId27"/>
    <p:sldId id="297" r:id="rId28"/>
    <p:sldId id="299" r:id="rId29"/>
    <p:sldId id="300" r:id="rId30"/>
    <p:sldId id="301" r:id="rId31"/>
    <p:sldId id="302" r:id="rId32"/>
    <p:sldId id="303" r:id="rId33"/>
    <p:sldId id="342" r:id="rId34"/>
    <p:sldId id="343" r:id="rId35"/>
    <p:sldId id="322" r:id="rId36"/>
    <p:sldId id="307" r:id="rId37"/>
    <p:sldId id="308" r:id="rId38"/>
    <p:sldId id="344" r:id="rId39"/>
    <p:sldId id="337"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dmin" initials="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588" autoAdjust="0"/>
    <p:restoredTop sz="94624" autoAdjust="0"/>
  </p:normalViewPr>
  <p:slideViewPr>
    <p:cSldViewPr>
      <p:cViewPr varScale="1">
        <p:scale>
          <a:sx n="69" d="100"/>
          <a:sy n="69" d="100"/>
        </p:scale>
        <p:origin x="-1416" y="-102"/>
      </p:cViewPr>
      <p:guideLst>
        <p:guide orient="horz" pos="2160"/>
        <p:guide pos="2880"/>
      </p:guideLst>
    </p:cSldViewPr>
  </p:slideViewPr>
  <p:outlineViewPr>
    <p:cViewPr>
      <p:scale>
        <a:sx n="33" d="100"/>
        <a:sy n="33" d="100"/>
      </p:scale>
      <p:origin x="0" y="510"/>
    </p:cViewPr>
  </p:outlin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1-05-22T14:43:09.773" idx="2">
    <p:pos x="10" y="10"/>
    <p:text/>
  </p:cm>
</p:cmLst>
</file>

<file path=ppt/ink/ink21.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2257.227 3894.336, 2257.227 3894.336, 2282.031 3894.336, 2282.031 3894.336, 2306.836 3894.336, 2331.641 3943.945, 2381.25 3993.555, 2406.055 4018.359, 2430.859 4067.969, 2455.664 4067.969, 2505.273 4117.578, 2505.273 4117.578, 2554.883 4167.188, 2579.688 4191.992, 2604.492 4216.797, 2604.492 4216.797, 2629.297 4241.602, 2654.102 4241.602, 2654.102 4266.406, 2678.906 4291.211, 2678.906 4291.211, 2703.711 4316.016, 2703.711 4316.016, 2703.711 4291.211, 2703.711 4266.406, 2703.711 4191.992, 2703.711 4142.383, 2703.711 4067.969, 2703.711 3993.555, 2703.711 3943.945, 2703.711 3894.336, 2728.516 3844.727, 2728.516 3844.727, 2728.516 3795.117, 2728.516 3795.117, 2728.516 3770.312, 2728.516 3770.312, 2728.516 3745.508, 2728.516 3720.703, 2728.516 3695.898, 2728.516 3695.898, 2728.516 3671.094</trace>
  <trace timeOffset="0.0" brushRef="#mybrush0" contextRef="#mycontext"> 3199.805 4266.406, 3199.805 4266.406, 3175 4266.406, 3175 4266.406, 3175 4241.602, 3150.195 4241.602, 3125.391 4216.797, 3125.391 4216.797, 3125.391 4216.797, 3100.586 4216.797, 3100.586 4216.797, 3075.781 4216.797, 3075.781 4216.797, 3050.977 4216.797, 3050.977 4216.797, 3050.977 4216.797, 3050.977 4241.602, 3026.172 4241.602, 3026.172 4241.602, 3026.172 4266.406, 3001.367 4266.406, 3001.367 4291.211, 3001.367 4316.016, 3001.367 4316.016, 3001.367 4340.82, 3001.367 4340.82, 3001.367 4365.625, 3001.367 4390.43, 3001.367 4390.43, 3001.367 4390.43, 3001.367 4415.234, 3001.367 4415.234, 3001.367 4440.039, 3026.172 4440.039, 3026.172 4440.039, 3050.977 4440.039, 3050.977 4440.039, 3075.781 4440.039, 3075.781 4440.039, 3100.586 4440.039, 3100.586 4464.844, 3100.586 4464.844, 3100.586 4464.844, 3100.586 4464.844, 3100.586 4440.039, 3125.391 4415.234, 3125.391 4390.43, 3125.391 4390.43, 3150.195 4365.625, 3150.195 4365.625, 3150.195 4365.625, 3150.195 4340.82, 3150.195 4340.82, 3150.195 4316.016, 3150.195 4291.211, 3150.195 4291.211, 3150.195 4266.406, 3150.195 4266.406, 3150.195 4241.602, 3150.195 4216.797, 3150.195 4216.797, 3150.195 4216.797, 3150.195 4216.797, 3175 4216.797, 3175 4241.602, 3175 4266.406, 3199.805 4266.406, 3199.805 4316.016, 3199.805 4316.016, 3224.609 4365.625, 3224.609 4390.43, 3249.414 4390.43, 3249.414 4415.234, 3249.414 4415.234, 3249.414 4440.039, 3249.414 4440.039, 3274.219 4440.039, 3274.219 4464.844, 3274.219 4464.844, 3299.023 4464.844, 3323.828 4440.039, 3323.828 4440.039, 3348.633 4415.234, 3348.633 4415.234, 3373.438 4390.43, 3373.438 4390.43, 3373.438 4390.43, 3373.438 4365.625</trace>
  <trace timeOffset="0.0" brushRef="#mybrush0" contextRef="#mycontext"> 3373.438 3869.531, 3398.242 3869.531, 3398.242 3869.531, 3423.047 3869.531, 3423.047 3869.531, 3472.656 3869.531, 3472.656 3869.531, 3522.266 3869.531, 3547.07 3844.727, 3571.875 3844.727, 3596.68 3844.727, 3596.68 3844.727, 3596.68 3844.727</trace>
  <trace timeOffset="0.0" brushRef="#mybrush0" contextRef="#mycontext"> 3423.047 4018.359, 3423.047 4018.359, 3423.047 4018.359, 3447.852 4018.359, 3472.656 4018.359, 3472.656 4018.359, 3497.461 4018.359, 3522.266 4018.359, 3547.07 4018.359, 3547.07 4018.359, 3547.07 4018.359, 3571.875 4018.359, 3571.875 4018.359, 3596.68 4018.359, 3596.68 4018.359, 3621.484 4018.359, 3646.289 4018.359</trace>
  <trace timeOffset="0.0" brushRef="#mybrush0" contextRef="#mycontext"> 4142.383 3646.289, 4142.383 3646.289, 4142.383 3646.289, 4142.383 3646.289, 4117.578 3646.289, 4092.773 3646.289, 4092.773 3646.289, 4067.969 3646.289, 4067.969 3671.094, 4067.969 3695.898, 4043.164 3695.898, 4018.359 3720.703, 4018.359 3720.703, 4018.359 3720.703, 4018.359 3745.508, 3993.555 3745.508, 3993.555 3770.312, 3993.555 3770.312, 3968.75 3770.312, 3968.75 3795.117, 3968.75 3795.117, 3968.75 3819.922, 3943.945 3819.922, 3943.945 3844.727, 3919.141 3869.531, 3919.141 3869.531, 3919.141 3894.336, 3919.141 3919.141, 3894.336 3943.945, 3894.336 3968.75, 3894.336 3968.75, 3869.531 3993.555, 3869.531 4018.359, 3844.727 4018.359, 3844.727 4018.359, 3844.727 4018.359, 3869.531 4018.359, 3869.531 4018.359, 3894.336 4018.359, 3919.141 4018.359, 3943.945 4018.359, 3943.945 4018.359, 3968.75 4018.359, 3993.555 4018.359, 4018.359 4018.359, 4018.359 4018.359, 4043.164 4018.359, 4043.164 4018.359, 4067.969 4018.359, 4067.969 4018.359, 4092.773 3993.555, 4117.578 3993.555, 4142.383 3993.555, 4142.383 3993.555, 4167.188 3993.555, 4191.992 3993.555, 4191.992 3993.555, 4216.797 3993.555, 4216.797 3993.555, 4216.797 3993.555, 4241.602 3993.555, 4266.406 3993.555, 4266.406 3993.555, 4291.211 3993.555, 4291.211 3993.555, 4316.016 3993.555, 4316.016 3993.555, 4365.625 3993.555, 4365.625 3993.555, 4390.43 3993.555, 4390.43 3968.75, 4390.43 3968.75, 4390.43 3968.75, 4415.234 3968.75, 4440.039 3968.75</trace>
  <trace timeOffset="0.0" brushRef="#mybrush0" contextRef="#mycontext"> 4067.969 3646.289, 4067.969 3646.289, 4067.969 3646.289, 4092.773 3671.094, 4092.773 3695.898, 4092.773 3720.703, 4092.773 3720.703, 4117.578 3770.312, 4117.578 3819.922, 4117.578 3844.727, 4142.383 3894.336, 4142.383 3919.141, 4142.383 3943.945, 4142.383 3993.555, 4142.383 4018.359, 4142.383 4067.969, 4167.188 4092.773, 4167.188 4117.578, 4167.188 4142.383, 4167.188 4191.992, 4191.992 4216.797, 4191.992 4241.602, 4191.992 4291.211, 4191.992 4291.211, 4191.992 4316.016, 4216.797 4340.82, 4216.797 4365.625, 4216.797 4365.625, 4216.797 4390.43, 4216.797 4390.43, 4216.797 4390.43</trace>
  <trace timeOffset="0.0" brushRef="#mybrush0" contextRef="#mycontext"> 4712.891 3671.094, 4712.891 3671.094, 4737.695 3671.094, 4762.5 3646.289, 4787.305 3646.289, 4787.305 3646.289, 4812.109 3646.289, 4836.914 3646.289, 4836.914 3646.289, 4861.719 3646.289, 4861.719 3646.289, 4861.719 3646.289, 4886.523 3646.289, 4886.523 3646.289, 4911.328 3646.289, 4911.328 3646.289, 4936.133 3646.289, 4936.133 3671.094, 4936.133 3695.898, 4960.938 3695.898, 4960.938 3720.703, 4960.938 3720.703, 4960.938 3745.508, 4960.938 3770.312, 4985.742 3770.312, 4985.742 3795.117, 4985.742 3795.117, 4985.742 3819.922, 4985.742 3819.922, 4985.742 3844.727, 4985.742 3869.531, 4985.742 3869.531, 4960.938 3894.336, 4960.938 3894.336, 4960.938 3919.141, 4960.938 3943.945, 4936.133 3943.945, 4936.133 3968.75, 4911.328 3968.75, 4911.328 3968.75, 4911.328 3993.555, 4886.523 3993.555, 4886.523 3993.555, 4861.719 3993.555, 4861.719 4018.359, 4836.914 4018.359, 4812.109 4018.359, 4812.109 4018.359, 4836.914 4018.359, 4836.914 4018.359, 4861.719 4018.359, 4886.523 4018.359, 4911.328 4043.164, 4960.938 4043.164, 4985.742 4043.164, 5010.547 4043.164, 5060.156 4043.164, 5060.156 4043.164, 5084.961 4043.164, 5109.766 4043.164, 5134.57 4043.164, 5134.57 4043.164, 5159.375 4043.164, 5159.375 4043.164, 5208.984 4043.164, 5208.984 4043.164, 5233.789 4043.164, 5233.789 4043.164, 5258.594 4043.164, 5283.398 4043.164, 5283.398 4043.164, 5283.398 4043.164, 5283.398 4043.164, 5258.594 4043.164</trace>
  <trace timeOffset="0.0" brushRef="#mybrush0" contextRef="#mycontext"> 5208.984 3571.875, 5233.789 3571.875, 5233.789 3571.875, 5258.594 3571.875, 5258.594 3571.875, 5283.398 3571.875, 5283.398 3621.484, 5308.203 3621.484, 5333.008 3671.094, 5357.812 3671.094, 5357.812 3695.898, 5382.617 3745.508, 5407.422 3745.508, 5407.422 3795.117, 5432.227 3795.117, 5457.031 3844.727, 5457.031 3844.727, 5481.836 3869.531, 5481.836 3894.336, 5481.836 3919.141, 5506.641 3919.141, 5506.641 3919.141, 5531.445 3919.141, 5531.445 3943.945, 5531.445 3943.945, 5531.445 3943.945, 5531.445 3968.75, 5531.445 3968.75, 5556.25 3968.75, 5556.25 3993.555, 5556.25 3993.555, 5581.055 3993.555, 5581.055 3993.555, 5581.055 3943.945, 5556.25 3894.336, 5556.25 3844.727, 5556.25 3795.117, 5556.25 3770.312, 5556.25 3720.703, 5556.25 3720.703, 5556.25 3671.094, 5556.25 3671.094, 5581.055 3646.289, 5581.055 3621.484, 5581.055 3596.68, 5581.055 3596.68, 5581.055 3571.875, 5581.055 3571.875, 5581.055 3547.07, 5581.055 3522.266, 5581.055 3497.461, 5581.055 3497.461, 5605.859 3497.461, 5605.859 3472.656, 5605.859 3472.656</trace>
</ink>
</file>

<file path=ppt/ink/ink22.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7590.234 3125.391, 7590.234 3125.391, 7590.234 3125.391, 7615.039 3125.391, 7615.039 3125.391, 7639.844 3125.391, 7639.844 3150.195, 7639.844 3150.195, 7664.648 3199.805, 7689.453 3199.805, 7689.453 3199.805, 7689.453 3224.609, 7714.258 3224.609, 7714.258 3249.414, 7714.258 3274.219, 7739.062 3274.219, 7739.062 3299.023, 7739.062 3299.023, 7763.867 3299.023, 7763.867 3323.828, 7788.672 3348.633, 7788.672 3373.438, 7788.672 3373.438, 7813.477 3423.047, 7838.281 3423.047, 7838.281 3447.852, 7838.281 3447.852, 7838.281 3472.656, 7863.086 3497.461, 7863.086 3497.461, 7863.086 3522.266, 7863.086 3522.266, 7863.086 3547.07, 7887.891 3547.07, 7887.891 3571.875, 7887.891 3571.875, 7887.891 3596.68, 7887.891 3596.68, 7887.891 3596.68, 7887.891 3596.68, 7887.891 3571.875, 7887.891 3522.266, 7887.891 3447.852, 7887.891 3398.242, 7887.891 3373.438, 7887.891 3348.633, 7887.891 3299.023, 7887.891 3274.219, 7887.891 3249.414, 7887.891 3249.414, 7887.891 3224.609, 7887.891 3175, 7887.891 3175, 7887.891 3125.391, 7887.891 3125.391, 7887.891 3100.586, 7887.891 3075.781, 7887.891 3050.977, 7887.891 3050.977, 7887.891 3026.172, 7887.891 3026.172</trace>
  <trace timeOffset="0.0" brushRef="#mybrush0" contextRef="#mycontext"> 8036.719 3423.047, 8061.523 3423.047, 8061.523 3423.047, 8061.523 3423.047, 8061.523 3447.852, 8086.328 3447.852, 8086.328 3447.852, 8086.328 3472.656, 8086.328 3472.656, 8086.328 3522.266, 8111.133 3522.266, 8111.133 3571.875, 8135.938 3571.875, 8135.938 3596.68, 8135.938 3646.289, 8135.938 3646.289, 8160.742 3671.094, 8160.742 3695.898, 8160.742 3720.703, 8160.742 3720.703, 8160.742 3745.508, 8160.742 3770.312, 8160.742 3770.312, 8185.547 3770.312, 8185.547 3795.117, 8185.547 3795.117, 8210.352 3795.117, 8210.352 3819.922, 8210.352 3844.727, 8210.352 3869.531, 8210.352 3869.531, 8235.156 3869.531, 8235.156 3869.531</trace>
  <trace timeOffset="0.0" brushRef="#mybrush0" contextRef="#mycontext"> 8061.523 3447.852, 8061.523 3447.852, 8061.523 3447.852, 8061.523 3447.852, 8061.523 3423.047, 8086.328 3423.047, 8111.133 3398.242, 8111.133 3398.242, 8135.938 3398.242, 8135.938 3373.438, 8160.742 3373.438, 8160.742 3373.438, 8160.742 3373.438, 8185.547 3373.438, 8210.352 3373.438, 8210.352 3373.438, 8235.156 3373.438, 8235.156 3373.438, 8259.961 3373.438, 8259.961 3373.438, 8284.766 3373.438, 8309.57 3373.438, 8309.57 3373.438, 8334.375 3398.242, 8334.375 3398.242, 8334.375 3423.047, 8334.375 3423.047, 8359.18 3423.047, 8359.18 3447.852, 8359.18 3447.852, 8359.18 3472.656, 8359.18 3497.461, 8359.18 3497.461, 8359.18 3522.266, 8359.18 3522.266, 8359.18 3547.07, 8334.375 3547.07, 8334.375 3547.07, 8334.375 3571.875, 8334.375 3596.68, 8334.375 3596.68, 8309.57 3596.68, 8309.57 3621.484, 8309.57 3621.484, 8284.766 3621.484, 8284.766 3646.289, 8284.766 3646.289, 8284.766 3646.289, 8284.766 3646.289, 8284.766 3646.289, 8309.57 3646.289, 8309.57 3646.289, 8334.375 3646.289, 8334.375 3646.289, 8359.18 3646.289, 8383.984 3646.289, 8383.984 3646.289, 8408.789 3646.289, 8408.789 3646.289, 8433.594 3646.289, 8433.594 3646.289, 8458.398 3646.289, 8483.203 3646.289, 8483.203 3646.289, 8483.203 3646.289, 8508.008 3646.289, 8508.008 3646.289, 8508.008 3646.289, 8508.008 3646.289, 8532.812 3646.289, 8532.812 3671.094, 8557.617 3695.898, 8557.617 3695.898, 8557.617 3720.703, 8557.617 3720.703, 8557.617 3745.508, 8557.617 3770.312, 8557.617 3795.117, 8557.617 3795.117, 8557.617 3819.922, 8557.617 3844.727, 8582.422 3844.727, 8582.422 3844.727, 8582.422 3869.531, 8582.422 3869.531, 8582.422 3869.531, 8582.422 3869.531, 8557.617 3869.531</trace>
  <trace timeOffset="0.0" brushRef="#mybrush0" contextRef="#mycontext"> 8582.422 3299.023, 8582.422 3299.023, 8607.227 3299.023, 8607.227 3299.023, 8632.031 3274.219, 8632.031 3274.219, 8656.836 3274.219, 8656.836 3249.414, 8681.641 3249.414, 8706.445 3249.414, 8706.445 3224.609, 8731.25 3224.609, 8731.25 3224.609, 8756.055 3199.805</trace>
  <trace timeOffset="0.0" brushRef="#mybrush0" contextRef="#mycontext"> 8582.422 3447.852, 8582.422 3447.852, 8582.422 3447.852, 8607.227 3447.852, 8632.031 3447.852, 8632.031 3447.852, 8656.836 3447.852, 8656.836 3447.852, 8681.641 3447.852, 8706.445 3447.852, 8731.25 3447.852, 8731.25 3447.852, 8756.055 3447.852, 8780.859 3447.852, 8780.859 3447.852, 8805.664 3447.852, 8805.664 3447.852, 8830.469 3447.852, 8830.469 3423.047</trace>
  <trace timeOffset="0.0" brushRef="#mybrush0" contextRef="#mycontext"> 9227.344 3075.781, 9227.344 3075.781, 9227.344 3050.977, 9227.344 3050.977, 9227.344 3026.172, 9227.344 3026.172, 9227.344 3026.172, 9202.539 3026.172, 9202.539 3026.172, 9202.539 3001.367, 9177.734 3001.367, 9177.734 3001.367, 9152.93 3001.367, 9152.93 3001.367, 9152.93 3001.367, 9152.93 3001.367, 9152.93 3001.367, 9128.125 3026.172, 9103.32 3026.172, 9078.516 3050.977, 9078.516 3050.977, 9053.711 3075.781, 9053.711 3075.781, 9053.711 3100.586, 9053.711 3125.391, 9053.711 3125.391, 9053.711 3150.195, 9053.711 3150.195, 9053.711 3175, 9053.711 3199.805, 9053.711 3199.805, 9053.711 3199.805, 9053.711 3199.805, 9053.711 3224.609, 9078.516 3224.609, 9103.32 3224.609, 9103.32 3249.414, 9128.125 3249.414, 9128.125 3249.414, 9152.93 3249.414, 9152.93 3274.219, 9152.93 3274.219, 9177.734 3274.219, 9202.539 3274.219, 9202.539 3274.219, 9227.344 3274.219, 9227.344 3274.219, 9227.344 3299.023, 9252.148 3299.023, 9276.953 3299.023, 9276.953 3299.023, 9301.758 3299.023, 9301.758 3323.828, 9326.562 3323.828, 9326.562 3348.633, 9326.562 3373.438, 9351.367 3373.438, 9351.367 3398.242, 9351.367 3398.242, 9351.367 3423.047, 9376.172 3423.047, 9376.172 3447.852, 9376.172 3472.656, 9376.172 3472.656, 9376.172 3497.461, 9376.172 3522.266, 9376.172 3547.07, 9376.172 3547.07, 9376.172 3571.875, 9376.172 3571.875, 9351.367 3571.875, 9351.367 3596.68, 9351.367 3596.68, 9351.367 3621.484, 9351.367 3646.289, 9326.562 3646.289, 9326.562 3646.289, 9301.758 3646.289, 9301.758 3646.289, 9276.953 3646.289, 9252.148 3646.289, 9227.344 3621.484, 9202.539 3596.68, 9177.734 3571.875, 9152.93 3547.07, 9152.93 3522.266, 9128.125 3522.266, 9128.125 3522.266, 9103.32 3522.266, 9103.32 3497.461, 9103.32 3497.461, 9103.32 3472.656, 9103.32 3447.852, 9103.32 3447.852, 9128.125 3423.047, 9128.125 3423.047, 9128.125 3423.047, 9152.93 3423.047, 9152.93 3398.242, 9177.734 3373.438, 9177.734 3373.438, 9177.734 3373.438, 9202.539 3348.633, 9227.344 3348.633, 9227.344 3348.633, 9227.344 3323.828, 9252.148 3323.828, 9252.148 3299.023, 9252.148 3274.219, 9252.148 3274.219, 9276.953 3249.414, 9276.953 3249.414, 9276.953 3224.609, 9276.953 3199.805, 9276.953 3199.805, 9276.953 3199.805, 9276.953 3175, 9276.953 3175, 9276.953 3175, 9276.953 3150.195, 9276.953 3150.195, 9276.953 3125.391, 9252.148 3100.586, 9252.148 3100.586, 9252.148 3100.586, 9227.344 3100.586, 9202.539 3100.586</trace>
  <trace timeOffset="0.0" brushRef="#mybrush0" contextRef="#mycontext"> 9549.805 2976.562, 9549.805 2976.562, 9549.805 2976.562, 9574.609 2976.562, 9574.609 2976.562, 9574.609 3001.367, 9574.609 3001.367, 9599.414 3050.977, 9624.219 3075.781, 9624.219 3100.586, 9649.023 3175, 9673.828 3199.805, 9698.633 3224.609, 9698.633 3249.414, 9698.633 3274.219, 9723.438 3274.219, 9723.438 3299.023, 9723.438 3299.023, 9723.438 3323.828, 9748.242 3348.633, 9748.242 3348.633, 9748.242 3373.438, 9773.047 3398.242, 9797.852 3423.047, 9797.852 3423.047, 9797.852 3447.852, 9797.852 3472.656, 9822.656 3497.461, 9822.656 3497.461, 9822.656 3497.461, 9822.656 3497.461, 9822.656 3472.656, 9822.656 3423.047, 9822.656 3423.047, 9847.461 3373.438, 9872.266 3348.633, 9872.266 3323.828, 9872.266 3274.219, 9897.07 3274.219, 9921.875 3249.414, 9921.875 3224.609, 9921.875 3199.805, 9921.875 3199.805, 9921.875 3175, 9921.875 3150.195, 9921.875 3125.391, 9921.875 3100.586, 9921.875 3100.586, 9946.68 3050.977, 9946.68 3026.172, 9946.68 3001.367, 9971.484 3001.367, 9971.484 3001.367, 9971.484 3001.367, 9971.484 3001.367, 9971.484 3001.367, 9971.484 3001.367, 9971.484 3001.367</trace>
</ink>
</file>

<file path=ppt/ink/ink23.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7689.453 13543.359, 7689.453 13543.359, 7689.453 13543.359, 7689.453 13543.359, 7689.453 13543.359, 7689.453 13543.359, 7689.453 13568.164, 7689.453 13568.164, 7689.453 13568.164, 7689.453 13592.969, 7689.453 13617.773, 7714.258 13617.773, 7714.258 13617.773, 7714.258 13642.578, 7714.258 13642.578, 7714.258 13642.578, 7739.062 13642.578, 7739.062 13667.383, 7739.062 13667.383, 7763.867 13692.188, 7763.867 13692.188, 7788.672 13692.188, 7813.477 13692.188, 7813.477 13716.992, 7838.281 13716.992, 7838.281 13716.992, 7863.086 13716.992, 7863.086 13716.992, 7887.891 13716.992, 7887.891 13716.992, 7887.891 13716.992, 7887.891 13716.992, 7887.891 13692.188, 7887.891 13667.383, 7887.891 13667.383, 7887.891 13642.578, 7887.891 13642.578, 7887.891 13617.773, 7887.891 13592.969, 7887.891 13592.969, 7887.891 13592.969, 7887.891 13568.164, 7887.891 13568.164, 7887.891 13568.164, 7887.891 13543.359, 7863.086 13543.359, 7863.086 13543.359, 7863.086 13518.555, 7863.086 13518.555, 7863.086 13493.75, 7863.086 13493.75, 7838.281 13493.75, 7838.281 13468.945, 7838.281 13468.945, 7838.281 13468.945, 7838.281 13468.945, 7838.281 13468.945, 7838.281 13468.945, 7838.281 13468.945, 7838.281 13468.945, 7838.281 13468.945, 7813.477 13468.945, 7788.672 13468.945, 7788.672 13468.945, 7763.867 13468.945, 7763.867 13468.945, 7763.867 13468.945, 7763.867 13493.75, 7739.062 13493.75, 7739.062 13518.555, 7739.062 13518.555, 7739.062 13518.555, 7739.062 13543.359, 7739.062 13543.359, 7714.258 13543.359, 7714.258 13543.359, 7714.258 13543.359, 7714.258 13543.359, 7714.258 13543.359, 7714.258 13543.359</trace>
  <trace timeOffset="0.0" brushRef="#mybrush0" contextRef="#mycontext"> 7962.305 13468.945, 7962.305 13493.75, 7962.305 13493.75, 7962.305 13518.555, 7962.305 13543.359, 7962.305 13543.359, 7962.305 13568.164, 7987.109 13592.969, 8011.914 13617.773, 8011.914 13642.578, 8011.914 13642.578, 8036.719 13667.383, 8036.719 13692.188, 8036.719 13692.188, 8061.523 13716.992, 8086.328 13716.992, 8086.328 13741.797, 8086.328 13766.602, 8111.133 13791.406, 8111.133 13791.406, 8111.133 13816.211, 8135.938 13816.211, 8135.938 13816.211, 8135.938 13816.211, 8135.938 13816.211, 8135.938 13816.211, 8135.938 13791.406, 8135.938 13766.602, 8135.938 13716.992, 8135.938 13667.383, 8135.938 13642.578, 8135.938 13617.773, 8135.938 13568.164, 8135.938 13568.164, 8135.938 13543.359, 8135.938 13518.555, 8160.742 13518.555, 8160.742 13493.75, 8160.742 13493.75, 8160.742 13468.945, 8160.742 13468.945, 8160.742 13444.141, 8160.742 13419.336, 8160.742 13419.336</trace>
</ink>
</file>

<file path=ppt/ink/ink24.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7714.258 12278.32, 7714.258 12278.32, 7714.258 12278.32, 7739.062 12278.32, 7739.062 12303.125, 7739.062 12327.93, 7739.062 12327.93, 7739.062 12327.93, 7739.062 12352.734, 7739.062 12352.734, 7739.062 12377.539, 7763.867 12377.539, 7763.867 12402.344, 7763.867 12402.344, 7763.867 12402.344, 7763.867 12427.148, 7763.867 12427.148, 7788.672 12427.148, 7788.672 12451.953, 7788.672 12451.953, 7788.672 12476.758, 7788.672 12501.562, 7788.672 12501.562, 7788.672 12526.367, 7813.477 12526.367, 7813.477 12526.367, 7813.477 12526.367</trace>
  <trace timeOffset="0.0" brushRef="#mybrush0" contextRef="#mycontext"> 7912.695 12278.32, 7912.695 12303.125, 7912.695 12327.93, 7937.5 12352.734, 7937.5 12352.734, 7962.305 12377.539, 7962.305 12377.539, 7987.109 12402.344, 8011.914 12427.148, 8011.914 12427.148, 8061.523 12451.953, 8061.523 12451.953, 8061.523 12476.758, 8086.328 12476.758, 8086.328 12501.562, 8086.328 12501.562, 8086.328 12501.562, 8111.133 12501.562, 8111.133 12526.367, 8111.133 12526.367, 8111.133 12526.367, 8111.133 12551.172, 8135.938 12551.172, 8135.938 12551.172, 8135.938 12551.172, 8135.938 12551.172, 8135.938 12551.172, 8135.938 12551.172, 8135.938 12501.562, 8135.938 12476.758, 8135.938 12451.953, 8135.938 12427.148, 8135.938 12377.539, 8135.938 12352.734, 8135.938 12327.93, 8135.938 12303.125, 8135.938 12278.32, 8135.938 12253.516, 8135.938 12253.516, 8135.938 12228.711, 8135.938 12203.906, 8135.938 12203.906</trace>
</ink>
</file>

<file path=ppt/ink/ink25.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7763.867 11112.5, 7763.867 11087.695, 7763.867 11087.695, 7763.867 11087.695, 7763.867 11062.891, 7788.672 11062.891, 7788.672 11062.891, 7813.477 11062.891, 7838.281 11062.891, 7838.281 11062.891, 7863.086 11062.891, 7863.086 11062.891, 7887.891 11062.891, 7887.891 11062.891, 7912.695 11062.891, 7937.5 11087.695, 7937.5 11087.695, 7962.305 11087.695, 7962.305 11112.5, 7987.109 11112.5, 7987.109 11137.305, 7987.109 11137.305, 7987.109 11162.109, 7987.109 11162.109, 8011.914 11186.914, 8011.914 11211.719, 8011.914 11211.719, 8011.914 11211.719, 8011.914 11236.523, 8011.914 11236.523, 8011.914 11261.328, 7987.109 11261.328, 7987.109 11286.133, 7987.109 11310.938, 7987.109 11310.938, 7962.305 11335.742, 7962.305 11335.742, 7962.305 11360.547, 7962.305 11360.547, 7962.305 11385.352, 7937.5 11385.352, 7912.695 11410.156, 7912.695 11410.156, 7912.695 11410.156, 7912.695 11410.156, 7912.695 11410.156, 7937.5 11410.156, 7937.5 11410.156, 7962.305 11410.156, 7962.305 11410.156, 7962.305 11410.156, 7987.109 11410.156, 8011.914 11410.156, 8011.914 11410.156, 8011.914 11410.156, 8036.719 11385.352, 8036.719 11385.352, 8061.523 11385.352, 8061.523 11360.547, 8086.328 11360.547, 8086.328 11360.547, 8111.133 11360.547, 8111.133 11360.547, 8135.938 11335.742, 8135.938 11335.742, 8160.742 11335.742, 8185.547 11335.742</trace>
  <trace timeOffset="0.0" brushRef="#mybrush0" contextRef="#mycontext"> 8111.133 10988.477, 8111.133 11013.281, 8111.133 11013.281, 8135.938 11013.281, 8160.742 11013.281, 8160.742 11013.281, 8185.547 11038.086, 8210.352 11038.086, 8235.156 11062.891, 8235.156 11087.695, 8235.156 11087.695, 8259.961 11112.5, 8259.961 11112.5, 8259.961 11137.305, 8284.766 11137.305, 8309.57 11137.305, 8309.57 11162.109, 8309.57 11186.914, 8334.375 11186.914, 8334.375 11186.914, 8334.375 11186.914, 8359.18 11186.914, 8359.18 11211.719, 8359.18 11211.719, 8383.984 11211.719, 8383.984 11236.523, 8408.789 11236.523, 8408.789 11261.328, 8408.789 11261.328, 8408.789 11261.328, 8383.984 11236.523, 8383.984 11211.719, 8383.984 11162.109, 8359.18 11137.305, 8334.375 11087.695, 8334.375 11062.891, 8334.375 11038.086, 8334.375 11013.281, 8334.375 11013.281, 8334.375 10988.477, 8334.375 10963.672, 8334.375 10963.672, 8334.375 10938.867, 8334.375 10938.867, 8334.375 10938.867, 8334.375 10914.062, 8334.375 10889.258, 8334.375 10889.258, 8334.375 10889.258, 8334.375 10889.258</trace>
</ink>
</file>

<file path=ppt/ink/ink26.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7813.477 9822.656, 7813.477 9822.656, 7813.477 9797.852, 7813.477 9773.047, 7813.477 9773.047, 7838.281 9748.242, 7838.281 9748.242, 7863.086 9723.438, 7863.086 9723.438, 7863.086 9723.438, 7863.086 9698.633, 7887.891 9698.633, 7887.891 9698.633, 7912.695 9698.633, 7912.695 9698.633, 7912.695 9698.633, 7937.5 9698.633, 7962.305 9698.633, 7962.305 9723.438, 7962.305 9723.438, 7962.305 9723.438, 7962.305 9748.242, 7987.109 9748.242, 7987.109 9773.047, 7987.109 9797.852, 7987.109 9822.656, 7987.109 9822.656, 7987.109 9847.461, 7987.109 9872.266, 7987.109 9872.266, 7987.109 9897.07, 7987.109 9921.875, 7987.109 9946.68, 7987.109 9946.68, 7987.109 9946.68, 7987.109 9971.484, 7987.109 9971.484, 7987.109 9971.484, 7987.109 9971.484, 7987.109 9971.484, 7987.109 9971.484, 7987.109 9946.68, 7987.109 9946.68, 7987.109 9921.875, 7987.109 9921.875, 7987.109 9897.07, 7987.109 9897.07, 7987.109 9872.266, 7987.109 9872.266, 7987.109 9872.266, 8011.914 9872.266, 8011.914 9872.266, 8036.719 9872.266, 8061.523 9872.266, 8061.523 9872.266, 8061.523 9872.266, 8086.328 9872.266, 8086.328 9872.266, 8086.328 9872.266, 8111.133 9872.266, 8111.133 9872.266, 8135.938 9897.07, 8135.938 9897.07, 8135.938 9897.07, 8160.742 9921.875, 8160.742 9946.68, 8160.742 9946.68, 8160.742 9971.484, 8185.547 9971.484, 8185.547 9971.484, 8185.547 9996.289, 8185.547 10021.094, 8185.547 10045.898, 8185.547 10045.898, 8185.547 10070.703, 8185.547 10070.703, 8185.547 10095.508, 8185.547 10120.312, 8185.547 10120.312, 8185.547 10120.312, 8185.547 10120.312, 8185.547 10145.117, 8160.742 10145.117, 8160.742 10145.117, 8160.742 10145.117, 8160.742 10169.922, 8135.938 10169.922, 8111.133 10169.922, 8111.133 10169.922, 8086.328 10169.922, 8086.328 10169.922, 8086.328 10169.922, 8061.523 10169.922, 8036.719 10169.922, 8036.719 10169.922, 8011.914 10169.922, 8011.914 10169.922, 7987.109 10145.117</trace>
  <trace timeOffset="0.0" brushRef="#mybrush0" contextRef="#mycontext"> 8259.961 9748.242, 8259.961 9748.242, 8259.961 9748.242, 8259.961 9773.047, 8259.961 9773.047, 8284.766 9797.852, 8309.57 9822.656, 8309.57 9847.461, 8309.57 9847.461, 8334.375 9872.266, 8334.375 9872.266, 8334.375 9872.266, 8334.375 9897.07, 8359.18 9921.875, 8359.18 9921.875, 8359.18 9946.68, 8359.18 9946.68, 8383.984 9946.68, 8383.984 9971.484, 8383.984 9996.289, 8383.984 9996.289, 8383.984 9996.289, 8383.984 9996.289, 8383.984 9971.484, 8383.984 9971.484, 8383.984 9946.68, 8383.984 9872.266, 8383.984 9847.461, 8383.984 9822.656, 8383.984 9773.047, 8408.789 9748.242, 8408.789 9723.438, 8408.789 9723.438, 8408.789 9698.633, 8408.789 9698.633, 8433.594 9673.828, 8433.594 9649.023, 8433.594 9649.023, 8458.398 9624.219, 8458.398 9624.219, 8458.398 9599.414, 8458.398 9599.414</trace>
</ink>
</file>

<file path=ppt/ink/ink27.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8011.914 8508.008, 8011.914 8508.008, 7987.109 8508.008, 7987.109 8532.812, 7987.109 8532.812, 7987.109 8557.617, 7962.305 8557.617, 7962.305 8582.422, 7962.305 8582.422, 7962.305 8607.227, 7937.5 8607.227, 7912.695 8632.031, 7912.695 8632.031, 7912.695 8632.031, 7912.695 8656.836, 7887.891 8681.641, 7887.891 8681.641, 7887.891 8681.641, 7912.695 8681.641, 7937.5 8681.641, 7937.5 8681.641, 7937.5 8681.641, 7962.305 8681.641, 7987.109 8681.641, 8011.914 8681.641, 8011.914 8681.641, 8036.719 8681.641, 8036.719 8681.641, 8061.523 8681.641, 8086.328 8681.641, 8111.133 8681.641, 8135.938 8681.641, 8160.742 8681.641, 8185.547 8681.641, 8185.547 8681.641, 8210.352 8681.641, 8235.156 8681.641, 8235.156 8681.641, 8259.961 8681.641, 8259.961 8681.641, 8284.766 8681.641, 8284.766 8681.641, 8309.57 8681.641</trace>
  <trace timeOffset="0.0" brushRef="#mybrush0" contextRef="#mycontext"> 8036.719 8508.008, 8036.719 8508.008, 8036.719 8508.008, 8036.719 8532.812, 8061.523 8532.812, 8061.523 8532.812, 8061.523 8557.617, 8061.523 8557.617, 8061.523 8582.422, 8086.328 8607.227, 8086.328 8632.031, 8111.133 8656.836, 8111.133 8681.641, 8135.938 8681.641, 8135.938 8731.25, 8135.938 8731.25, 8160.742 8756.055, 8160.742 8756.055, 8185.547 8780.859, 8185.547 8805.664, 8185.547 8830.469, 8185.547 8855.273, 8210.352 8880.078, 8210.352 8880.078, 8210.352 8904.883, 8210.352 8904.883, 8210.352 8904.883, 8210.352 8904.883</trace>
  <trace timeOffset="0.0" brushRef="#mybrush0" contextRef="#mycontext"> 8359.18 8483.203, 8359.18 8483.203, 8359.18 8508.008, 8359.18 8532.812, 8359.18 8532.812, 8383.984 8557.617, 8383.984 8557.617, 8383.984 8582.422, 8433.594 8607.227, 8433.594 8632.031, 8433.594 8632.031, 8458.398 8656.836, 8458.398 8681.641, 8508.008 8681.641, 8508.008 8681.641, 8508.008 8706.445, 8532.812 8706.445, 8532.812 8706.445, 8532.812 8706.445, 8557.617 8731.25, 8582.422 8731.25, 8582.422 8731.25, 8582.422 8731.25, 8582.422 8731.25, 8607.227 8706.445, 8607.227 8681.641, 8607.227 8656.836, 8607.227 8607.227, 8607.227 8557.617, 8607.227 8532.812, 8607.227 8483.203, 8632.031 8483.203, 8632.031 8458.398</trace>
</ink>
</file>

<file path=ppt/ink/ink28.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7937.5 7094.141, 7937.5 7094.141, 7937.5 7094.141, 7937.5 7094.141, 7937.5 7094.141, 7937.5 7118.945, 7937.5 7143.75, 7937.5 7143.75, 7962.305 7168.555, 7962.305 7168.555, 7962.305 7193.359, 7962.305 7193.359, 7962.305 7193.359, 7962.305 7193.359, 7962.305 7193.359, 7987.109 7193.359, 7987.109 7193.359, 7987.109 7193.359, 8011.914 7193.359, 8036.719 7193.359, 8036.719 7193.359, 8036.719 7193.359, 8061.523 7193.359, 8061.523 7218.164, 8086.328 7242.969, 8086.328 7242.969, 8111.133 7242.969, 8111.133 7267.773, 8111.133 7267.773, 8111.133 7292.578, 8135.938 7292.578, 8135.938 7317.383, 8135.938 7317.383, 8135.938 7317.383, 8135.938 7342.188, 8135.938 7342.188, 8135.938 7366.992, 8135.938 7366.992, 8135.938 7391.797, 8135.938 7416.602, 8135.938 7416.602, 8135.938 7416.602, 8135.938 7416.602, 8111.133 7416.602, 8086.328 7416.602, 8086.328 7441.406, 8061.523 7441.406, 8061.523 7441.406, 8011.914 7441.406, 8011.914 7441.406, 7987.109 7441.406, 7987.109 7441.406, 7962.305 7441.406</trace>
  <trace timeOffset="0.0" brushRef="#mybrush0" contextRef="#mycontext"> 8011.914 7069.336, 8011.914 7069.336, 8036.719 7069.336, 8061.523 7069.336, 8061.523 7069.336, 8086.328 7069.336, 8086.328 7069.336, 8111.133 7069.336, 8135.938 7069.336, 8135.938 7069.336, 8160.742 7069.336, 8160.742 7069.336, 8185.547 7069.336, 8185.547 7069.336, 8185.547 7069.336</trace>
  <trace timeOffset="0.0" brushRef="#mybrush0" contextRef="#mycontext"> 8359.18 7143.75, 8359.18 7143.75, 8383.984 7143.75, 8383.984 7143.75, 8408.789 7168.555, 8408.789 7193.359, 8408.789 7193.359, 8433.594 7218.164, 8458.398 7267.773, 8483.203 7292.578, 8508.008 7342.188, 8508.008 7366.992, 8532.812 7391.797, 8532.812 7391.797, 8532.812 7416.602, 8557.617 7416.602, 8582.422 7441.406, 8582.422 7441.406, 8582.422 7441.406, 8582.422 7441.406, 8582.422 7441.406, 8557.617 7416.602, 8557.617 7342.188, 8557.617 7317.383, 8557.617 7267.773, 8557.617 7242.969, 8557.617 7168.555, 8582.422 7168.555, 8582.422 7118.945, 8582.422 7118.945, 8582.422 7094.141, 8582.422 7069.336</trace>
</ink>
</file>

<file path=ppt/ink/ink29.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8061.523 5729.883, 8061.523 5729.883, 8061.523 5754.688, 8061.523 5754.688, 8061.523 5779.492, 8061.523 5804.297, 8061.523 5804.297, 8061.523 5804.297, 8061.523 5829.102, 8061.523 5829.102, 8061.523 5853.906, 8061.523 5853.906, 8061.523 5878.711, 8061.523 5903.516, 8061.523 5903.516, 8061.523 5928.32, 8061.523 5928.32, 8061.523 5953.125, 8061.523 5977.93, 8086.328 5977.93, 8086.328 6002.734, 8086.328 6002.734, 8086.328 6002.734, 8111.133 6027.539, 8111.133 6027.539, 8111.133 6027.539, 8135.938 6052.344, 8160.742 6077.148, 8160.742 6077.148, 8185.547 6077.148, 8185.547 6077.148, 8185.547 6052.344, 8210.352 6052.344, 8210.352 6052.344, 8210.352 6052.344, 8210.352 6027.539, 8210.352 6027.539, 8210.352 6002.734, 8235.156 6002.734, 8235.156 5977.93, 8259.961 5977.93, 8259.961 5953.125, 8259.961 5953.125, 8259.961 5928.32, 8259.961 5928.32, 8259.961 5903.516, 8259.961 5878.711, 8259.961 5878.711, 8259.961 5878.711, 8235.156 5878.711, 8235.156 5878.711, 8210.352 5878.711, 8210.352 5878.711, 8185.547 5878.711, 8185.547 5878.711, 8160.742 5878.711, 8160.742 5878.711, 8135.938 5878.711, 8135.938 5878.711, 8111.133 5878.711, 8111.133 5878.711, 8111.133 5903.516, 8111.133 5903.516, 8086.328 5903.516, 8086.328 5903.516, 8086.328 5903.516, 8086.328 5903.516, 8086.328 5903.516</trace>
  <trace timeOffset="0.0" brushRef="#mybrush0" contextRef="#mycontext"> 8359.18 5779.492, 8359.18 5779.492, 8359.18 5779.492, 8383.984 5804.297, 8383.984 5804.297, 8383.984 5829.102, 8408.789 5853.906, 8408.789 5853.906, 8433.594 5853.906, 8433.594 5878.711, 8433.594 5878.711, 8458.398 5878.711, 8458.398 5903.516, 8458.398 5928.32, 8458.398 5928.32, 8458.398 5953.125, 8458.398 5953.125, 8458.398 5977.93, 8483.203 5977.93, 8483.203 6002.734, 8483.203 6027.539, 8483.203 6027.539, 8483.203 6027.539, 8483.203 6002.734, 8508.008 5953.125, 8508.008 5928.32, 8532.812 5903.516, 8532.812 5853.906, 8532.812 5829.102, 8582.422 5779.492, 8582.422 5779.492, 8582.422 5754.688, 8582.422 5754.688</trace>
</ink>
</file>

<file path=ppt/ink/ink30.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8011.914 4415.234, 8011.914 4415.234, 8011.914 4415.234, 8011.914 4415.234, 8036.719 4390.43, 8036.719 4390.43, 8061.523 4390.43, 8061.523 4390.43, 8086.328 4390.43, 8086.328 4365.625, 8086.328 4365.625, 8111.133 4365.625, 8111.133 4340.82, 8135.938 4340.82, 8160.742 4340.82, 8160.742 4340.82, 8185.547 4340.82, 8185.547 4340.82, 8185.547 4340.82, 8185.547 4340.82, 8185.547 4340.82, 8210.352 4340.82, 8210.352 4340.82, 8210.352 4340.82, 8210.352 4365.625, 8235.156 4390.43, 8235.156 4390.43, 8235.156 4415.234, 8259.961 4440.039, 8259.961 4464.844, 8259.961 4464.844, 8259.961 4514.453, 8259.961 4514.453, 8259.961 4539.258, 8284.766 4564.062, 8284.766 4588.867, 8284.766 4588.867, 8284.766 4613.672, 8284.766 4613.672, 8284.766 4638.477, 8284.766 4663.281, 8284.766 4688.086, 8284.766 4688.086, 8309.57 4712.891, 8309.57 4737.695, 8309.57 4737.695, 8309.57 4762.5, 8309.57 4762.5, 8309.57 4787.305, 8309.57 4787.305, 8309.57 4812.109, 8309.57 4812.109</trace>
  <trace timeOffset="0.0" brushRef="#mybrush0" contextRef="#mycontext"> 8433.594 4489.648, 8433.594 4489.648, 8433.594 4489.648, 8458.398 4489.648, 8483.203 4514.453, 8483.203 4514.453, 8483.203 4514.453, 8508.008 4539.258, 8508.008 4564.062, 8532.812 4564.062, 8557.617 4564.062, 8557.617 4588.867, 8557.617 4588.867, 8582.422 4588.867, 8582.422 4613.672, 8607.227 4638.477, 8607.227 4638.477, 8632.031 4663.281, 8632.031 4663.281, 8632.031 4663.281, 8632.031 4688.086, 8632.031 4688.086, 8632.031 4663.281, 8632.031 4638.477, 8632.031 4613.672, 8632.031 4564.062, 8656.836 4514.453, 8656.836 4464.844, 8681.641 4415.234, 8681.641 4415.234, 8681.641 4365.625, 8681.641 4365.625, 8681.641 4340.82, 8681.641 4340.82, 8706.445 4340.82, 8706.445 4316.016, 8706.445 4291.211</trace>
</ink>
</file>

<file path=ppt/ink/ink31.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12179.102 13146.484, 12179.102 13146.484, 12179.102 13171.289, 12203.906 13171.289, 12203.906 13196.094, 12203.906 13196.094, 12203.906 13220.898, 12203.906 13245.703, 12203.906 13245.703, 12203.906 13270.508, 12203.906 13270.508, 12203.906 13270.508, 12203.906 13295.312, 12203.906 13295.312, 12228.711 13295.312, 12228.711 13320.117, 12228.711 13320.117, 12228.711 13344.922, 12228.711 13344.922, 12228.711 13369.727, 12228.711 13369.727, 12228.711 13394.531, 12228.711 13419.336, 12228.711 13419.336, 12228.711 13444.141, 12228.711 13444.141, 12228.711 13468.945, 12253.516 13468.945, 12253.516 13493.75, 12253.516 13518.555, 12253.516 13518.555, 12253.516 13543.359, 12253.516 13543.359</trace>
</ink>
</file>

<file path=ppt/ink/ink32.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12203.906 12005.469, 12203.906 12005.469, 12203.906 12030.273, 12203.906 12079.883, 12203.906 12104.688, 12203.906 12129.492, 12228.711 12154.297, 12228.711 12179.102, 12228.711 12203.906, 12228.711 12228.711, 12228.711 12228.711, 12228.711 12253.516, 12228.711 12278.32, 12228.711 12278.32, 12228.711 12303.125, 12228.711 12303.125, 12228.711 12303.125, 12228.711 12303.125</trace>
</ink>
</file>

<file path=ppt/ink/ink33.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12303.125 10616.406, 12303.125 10616.406, 12303.125 10616.406, 12303.125 10616.406, 12303.125 10666.016, 12303.125 10666.016, 12327.93 10715.625, 12352.734 10740.43, 12352.734 10765.234, 12352.734 10790.039, 12352.734 10839.648, 12352.734 10839.648, 12352.734 10889.258, 12352.734 10914.062, 12352.734 10938.867, 12352.734 10963.672, 12377.539 10963.672, 12377.539 10988.477, 12377.539 10988.477</trace>
</ink>
</file>

<file path=ppt/ink/ink34.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12501.562 8855.273, 12501.562 8855.273, 12501.562 8880.078, 12526.367 8880.078, 12526.367 8929.688, 12551.172 8929.688, 12551.172 8954.492, 12551.172 9004.102, 12551.172 9004.102, 12551.172 9028.906, 12551.172 9053.711, 12551.172 9078.516, 12551.172 9078.516, 12551.172 9103.32, 12575.977 9128.125, 12575.977 9152.93, 12575.977 9152.93, 12575.977 9177.734, 12575.977 9177.734, 12575.977 9202.539</trace>
  <trace timeOffset="0.0" brushRef="#mybrush0" contextRef="#mycontext"> 12675.195 8359.18, 12675.195 8383.984, 12675.195 8383.984, 12700 8408.789, 12700 8433.594, 12724.805 8458.398, 12724.805 8458.398, 12724.805 8483.203, 12724.805 8483.203, 12724.805 8508.008, 12749.609 8508.008, 12749.609 8532.812, 12749.609 8557.617, 12749.609 8557.617, 12749.609 8582.422, 12749.609 8582.422, 12749.609 8582.422, 12749.609 8607.227, 12774.414 8607.227, 12774.414 8632.031, 12774.414 8632.031, 12774.414 8632.031, 12774.414 8656.836, 12774.414 8656.836, 12799.219 8656.836, 12799.219 8681.641, 12799.219 8681.641, 12799.219 8681.641, 12799.219 8656.836, 12799.219 8656.836, 12799.219 8632.031, 12774.414 8607.227, 12774.414 8582.422, 12774.414 8582.422, 12774.414 8557.617, 12774.414 8532.812, 12774.414 8508.008, 12749.609 8508.008, 12749.609 8483.203, 12749.609 8458.398, 12749.609 8458.398, 12749.609 8433.594, 12749.609 8433.594</trace>
</ink>
</file>

<file path=ppt/ink/ink35.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12749.609 7069.336, 12749.609 7069.336, 12749.609 7069.336, 12724.805 7069.336, 12724.805 7069.336, 12724.805 7069.336, 12700 7069.336, 12675.195 7069.336, 12675.195 7069.336, 12650.391 7069.336, 12650.391 7069.336, 12625.586 7069.336, 12600.781 7069.336, 12600.781 7069.336, 12600.781 7069.336, 12575.977 7069.336, 12575.977 7094.141, 12575.977 7118.945, 12575.977 7118.945, 12575.977 7143.75, 12575.977 7168.555, 12575.977 7193.359, 12575.977 7242.969, 12600.781 7267.773, 12600.781 7292.578, 12650.391 7342.188, 12650.391 7342.188, 12675.195 7366.992, 12675.195 7391.797, 12675.195 7416.602, 12700 7416.602, 12724.805 7416.602, 12724.805 7441.406, 12749.609 7441.406, 12749.609 7441.406, 12749.609 7441.406, 12749.609 7441.406, 12774.414 7441.406, 12799.219 7441.406, 12799.219 7441.406, 12824.023 7466.211, 12824.023 7466.211, 12848.828 7466.211, 12848.828 7466.211, 12898.438 7466.211, 12898.438 7466.211, 12923.242 7466.211, 12923.242 7466.211, 12948.047 7466.211, 12972.852 7441.406, 12972.852 7441.406, 12997.656 7391.797, 12997.656 7391.797, 12997.656 7366.992, 13022.461 7317.383, 13022.461 7292.578, 13022.461 7267.773, 13022.461 7242.969, 13022.461 7218.164, 13022.461 7193.359, 13022.461 7193.359, 13022.461 7168.555, 13022.461 7143.75, 13022.461 7143.75, 12997.656 7118.945, 12997.656 7118.945, 12997.656 7118.945, 12997.656 7094.141, 12972.852 7094.141, 12972.852 7069.336, 12972.852 7069.336, 12948.047 7069.336, 12948.047 7069.336, 12923.242 7069.336, 12923.242 7044.531, 12923.242 7044.531, 12898.438 7044.531, 12898.438 7044.531, 12873.633 7044.531, 12873.633 7044.531, 12873.633 7044.531</trace>
  <trace timeOffset="0.0" brushRef="#mybrush0" contextRef="#mycontext"> 12898.438 7069.336, 12898.438 7069.336, 12873.633 7069.336, 12848.828 7044.531, 12848.828 7044.531, 12824.023 7044.531, 12824.023 7019.727, 12824.023 7019.727, 12799.219 7019.727, 12799.219 7019.727, 12774.414 7044.531, 12749.609 7044.531, 12749.609 7044.531, 12749.609 7044.531, 12724.805 7044.531, 12724.805 7069.336, 12724.805 7069.336, 12700 7069.336, 12675.195 7094.141</trace>
</ink>
</file>

<file path=ppt/ink/ink36.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12948.047 5531.445, 12948.047 5531.445, 12948.047 5556.25, 12948.047 5581.055, 12948.047 5581.055, 12948.047 5605.859, 12923.242 5630.664, 12923.242 5655.469, 12923.242 5655.469, 12923.242 5680.273, 12923.242 5705.078, 12923.242 5705.078, 12923.242 5729.883, 12923.242 5729.883, 12923.242 5754.688, 12923.242 5779.492, 12923.242 5779.492, 12923.242 5804.297, 12923.242 5804.297, 12923.242 5804.297, 12923.242 5829.102, 12923.242 5829.102, 12923.242 5829.102, 12923.242 5853.906, 12948.047 5853.906, 12948.047 5878.711, 12972.852 5878.711, 12997.656 5878.711, 12997.656 5878.711, 12997.656 5878.711, 13022.461 5878.711, 13022.461 5878.711, 13047.266 5878.711, 13072.07 5878.711, 13072.07 5878.711, 13096.875 5878.711, 13096.875 5878.711, 13096.875 5878.711, 13121.68 5878.711, 13121.68 5878.711, 13146.484 5853.906, 13146.484 5853.906, 13171.289 5829.102, 13171.289 5829.102, 13171.289 5829.102, 13171.289 5779.492, 13196.094 5779.492, 13196.094 5754.688, 13196.094 5754.688, 13196.094 5705.078, 13196.094 5705.078, 13196.094 5680.273, 13196.094 5680.273, 13196.094 5655.469, 13196.094 5655.469, 13196.094 5630.664, 13196.094 5605.859, 13196.094 5605.859, 13196.094 5581.055, 13196.094 5581.055, 13171.289 5556.25, 13146.484 5556.25, 13146.484 5531.445, 13146.484 5531.445, 13121.68 5531.445, 13121.68 5531.445, 13096.875 5506.641, 13096.875 5506.641, 13072.07 5506.641, 13047.266 5506.641, 13047.266 5481.836, 13047.266 5481.836, 13047.266 5481.836, 13047.266 5481.836, 13047.266 5481.836, 13022.461 5481.836, 13022.461 5481.836, 12997.656 5481.836, 12972.852 5481.836, 12972.852 5481.836, 12948.047 5481.836</trace>
</ink>
</file>

<file path=ppt/ink/ink37.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13146.484 4167.188, 13121.68 4167.188, 13096.875 4167.188, 13096.875 4167.188, 13072.07 4167.188, 13072.07 4167.188, 13072.07 4167.188, 13072.07 4167.188, 13072.07 4167.188, 13072.07 4167.188, 13047.266 4191.992, 13022.461 4216.797, 13022.461 4241.602, 13022.461 4241.602, 13022.461 4291.211, 13022.461 4316.016, 13022.461 4340.82, 13022.461 4340.82, 13022.461 4365.625, 13022.461 4365.625, 13022.461 4390.43, 13022.461 4390.43, 13022.461 4415.234, 13022.461 4415.234, 13047.266 4440.039, 13047.266 4440.039, 13072.07 4464.844, 13072.07 4464.844, 13096.875 4464.844, 13096.875 4489.648, 13121.68 4489.648, 13121.68 4489.648, 13146.484 4489.648, 13146.484 4489.648, 13171.289 4489.648, 13171.289 4489.648, 13171.289 4514.453, 13196.094 4514.453, 13220.898 4514.453, 13220.898 4514.453, 13220.898 4514.453, 13220.898 4514.453, 13220.898 4514.453, 13220.898 4489.648, 13220.898 4464.844, 13220.898 4464.844, 13220.898 4415.234, 13220.898 4415.234, 13220.898 4390.43, 13220.898 4365.625, 13220.898 4340.82, 13220.898 4316.016, 13220.898 4291.211, 13220.898 4266.406, 13220.898 4266.406, 13220.898 4216.797, 13220.898 4216.797, 13220.898 4191.992, 13220.898 4191.992, 13220.898 4167.188, 13220.898 4142.383, 13220.898 4142.383, 13220.898 4117.578, 13220.898 4117.578, 13220.898 4117.578, 13196.094 4117.578, 13196.094 4117.578, 13171.289 4117.578, 13171.289 4117.578, 13171.289 4117.578, 13146.484 4117.578, 13146.484 4117.578</trace>
</ink>
</file>

<file path=ppt/ink/ink38.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22175.391 9177.734, 22175.391 9177.734, 22175.391 9202.539, 22175.391 9227.344, 22175.391 9227.344, 22175.391 9252.148, 22175.391 9276.953, 22175.391 9301.758, 22175.391 9301.758, 22175.391 9326.562, 22175.391 9351.367, 22175.391 9351.367, 22175.391 9400.977, 22175.391 9400.977, 22175.391 9400.977, 22175.391 9425.781, 22175.391 9425.781, 22200.195 9425.781, 22200.195 9450.586, 22200.195 9475.391, 22225 9475.391, 22225 9500.195, 22249.805 9500.195, 22249.805 9525, 22249.805 9525, 22274.609 9525, 22274.609 9549.805, 22274.609 9549.805, 22299.414 9549.805, 22299.414 9549.805, 22299.414 9549.805, 22324.219 9549.805, 22324.219 9549.805, 22349.023 9549.805, 22349.023 9549.805, 22373.828 9549.805, 22398.633 9549.805, 22398.633 9549.805, 22398.633 9549.805, 22423.438 9525, 22423.438 9525, 22423.438 9500.195, 22423.438 9500.195, 22423.438 9475.391, 22448.242 9475.391, 22448.242 9450.586, 22448.242 9425.781, 22448.242 9425.781, 22448.242 9400.977, 22448.242 9400.977, 22448.242 9376.172, 22448.242 9351.367, 22448.242 9351.367, 22448.242 9351.367, 22448.242 9351.367, 22448.242 9326.562, 22423.438 9326.562, 22423.438 9326.562, 22423.438 9301.758, 22398.633 9301.758, 22398.633 9276.953, 22373.828 9276.953, 22373.828 9252.148, 22373.828 9252.148, 22349.023 9252.148, 22349.023 9252.148, 22349.023 9227.344, 22324.219 9227.344, 22299.414 9202.539, 22299.414 9202.539, 22274.609 9177.734, 22274.609 9177.734, 22274.609 9177.734, 22274.609 9177.734, 22274.609 9177.734, 22274.609 9177.734, 22249.805 9177.734, 22249.805 9177.734, 22225 9177.734, 22225 9152.93, 22200.195 9152.93</trace>
  <trace timeOffset="0.0" brushRef="#mybrush0" contextRef="#mycontext"> 22225 8706.445, 22200.195 8706.445, 22200.195 8706.445, 22175.391 8706.445, 22175.391 8706.445, 22175.391 8731.25, 22175.391 8731.25, 22175.391 8756.055, 22175.391 8780.859, 22175.391 8780.859, 22175.391 8805.664, 22175.391 8805.664, 22175.391 8805.664, 22175.391 8830.469, 22175.391 8855.273, 22200.195 8855.273, 22200.195 8880.078, 22200.195 8880.078, 22225 8904.883, 22225 8904.883, 22225 8904.883, 22225 8929.688, 22249.805 8929.688, 22249.805 8954.492, 22249.805 8954.492, 22274.609 8954.492, 22274.609 8954.492, 22299.414 8954.492, 22299.414 8979.297, 22324.219 8979.297, 22324.219 8979.297, 22349.023 8979.297, 22373.828 8979.297, 22373.828 9004.102, 22373.828 9004.102, 22373.828 9004.102, 22398.633 9004.102, 22398.633 9004.102, 22398.633 9004.102, 22398.633 9004.102, 22398.633 9004.102, 22398.633 9004.102, 22398.633 8979.297, 22398.633 8979.297, 22398.633 8954.492, 22398.633 8929.688, 22398.633 8929.688, 22398.633 8904.883, 22423.438 8904.883, 22423.438 8880.078, 22423.438 8880.078, 22423.438 8855.273, 22423.438 8830.469, 22423.438 8830.469, 22423.438 8805.664, 22423.438 8805.664, 22423.438 8780.859, 22423.438 8756.055, 22423.438 8756.055, 22423.438 8756.055, 22423.438 8731.25, 22423.438 8731.25, 22423.438 8731.25, 22423.438 8706.445, 22398.633 8706.445, 22398.633 8706.445, 22373.828 8706.445, 22349.023 8706.445, 22349.023 8706.445, 22324.219 8706.445, 22324.219 8706.445, 22299.414 8706.445, 22299.414 8706.445, 22274.609 8706.445, 22274.609 8706.445, 22249.805 8706.445, 22249.805 8706.445</trace>
  <trace timeOffset="0.0" brushRef="#mybrush0" contextRef="#mycontext"> 22349.023 8135.938, 22349.023 8135.938, 22349.023 8160.742, 22349.023 8185.547, 22349.023 8210.352, 22349.023 8210.352, 22349.023 8235.156, 22349.023 8259.961, 22349.023 8284.766, 22349.023 8284.766, 22349.023 8284.766, 22349.023 8309.57, 22349.023 8309.57, 22349.023 8334.375, 22349.023 8359.18, 22349.023 8359.18, 22349.023 8383.984, 22373.828 8383.984, 22373.828 8383.984, 22373.828 8408.789, 22373.828 8408.789, 22373.828 8433.594, 22373.828 8458.398, 22373.828 8458.398, 22373.828 8458.398, 22373.828 8483.203, 22398.633 8483.203, 22398.633 8483.203, 22398.633 8483.203, 22398.633 8458.398, 22398.633 8433.594, 22398.633 8433.594, 22398.633 8408.789, 22398.633 8408.789, 22373.828 8383.984, 22373.828 8383.984, 22373.828 8334.375, 22373.828 8334.375, 22373.828 8309.57, 22373.828 8309.57, 22373.828 8284.766, 22373.828 8259.961, 22373.828 8259.961, 22373.828 8235.156, 22373.828 8235.156, 22373.828 8210.352, 22373.828 8210.352, 22373.828 8210.352, 22373.828 8210.352, 22373.828 8185.547, 22373.828 8185.547, 22373.828 8185.547, 22373.828 8185.547</trace>
</ink>
</file>

<file path=ppt/ink/ink39.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2257.227 3894.336, 2257.227 3894.336, 2282.031 3894.336, 2282.031 3894.336, 2306.836 3894.336, 2331.641 3943.945, 2381.25 3993.555, 2406.055 4018.359, 2430.859 4067.969, 2455.664 4067.969, 2505.273 4117.578, 2505.273 4117.578, 2554.883 4167.188, 2579.688 4191.992, 2604.492 4216.797, 2604.492 4216.797, 2629.297 4241.602, 2654.102 4241.602, 2654.102 4266.406, 2678.906 4291.211, 2678.906 4291.211, 2703.711 4316.016, 2703.711 4316.016, 2703.711 4291.211, 2703.711 4266.406, 2703.711 4191.992, 2703.711 4142.383, 2703.711 4067.969, 2703.711 3993.555, 2703.711 3943.945, 2703.711 3894.336, 2728.516 3844.727, 2728.516 3844.727, 2728.516 3795.117, 2728.516 3795.117, 2728.516 3770.312, 2728.516 3770.312, 2728.516 3745.508, 2728.516 3720.703, 2728.516 3695.898, 2728.516 3695.898, 2728.516 3671.094</trace>
  <trace timeOffset="0.0" brushRef="#mybrush0" contextRef="#mycontext"> 3199.805 4266.406, 3199.805 4266.406, 3175 4266.406, 3175 4266.406, 3175 4241.602, 3150.195 4241.602, 3125.391 4216.797, 3125.391 4216.797, 3125.391 4216.797, 3100.586 4216.797, 3100.586 4216.797, 3075.781 4216.797, 3075.781 4216.797, 3050.977 4216.797, 3050.977 4216.797, 3050.977 4216.797, 3050.977 4241.602, 3026.172 4241.602, 3026.172 4241.602, 3026.172 4266.406, 3001.367 4266.406, 3001.367 4291.211, 3001.367 4316.016, 3001.367 4316.016, 3001.367 4340.82, 3001.367 4340.82, 3001.367 4365.625, 3001.367 4390.43, 3001.367 4390.43, 3001.367 4390.43, 3001.367 4415.234, 3001.367 4415.234, 3001.367 4440.039, 3026.172 4440.039, 3026.172 4440.039, 3050.977 4440.039, 3050.977 4440.039, 3075.781 4440.039, 3075.781 4440.039, 3100.586 4440.039, 3100.586 4464.844, 3100.586 4464.844, 3100.586 4464.844, 3100.586 4464.844, 3100.586 4440.039, 3125.391 4415.234, 3125.391 4390.43, 3125.391 4390.43, 3150.195 4365.625, 3150.195 4365.625, 3150.195 4365.625, 3150.195 4340.82, 3150.195 4340.82, 3150.195 4316.016, 3150.195 4291.211, 3150.195 4291.211, 3150.195 4266.406, 3150.195 4266.406, 3150.195 4241.602, 3150.195 4216.797, 3150.195 4216.797, 3150.195 4216.797, 3150.195 4216.797, 3175 4216.797, 3175 4241.602, 3175 4266.406, 3199.805 4266.406, 3199.805 4316.016, 3199.805 4316.016, 3224.609 4365.625, 3224.609 4390.43, 3249.414 4390.43, 3249.414 4415.234, 3249.414 4415.234, 3249.414 4440.039, 3249.414 4440.039, 3274.219 4440.039, 3274.219 4464.844, 3274.219 4464.844, 3299.023 4464.844, 3323.828 4440.039, 3323.828 4440.039, 3348.633 4415.234, 3348.633 4415.234, 3373.438 4390.43, 3373.438 4390.43, 3373.438 4390.43, 3373.438 4365.625</trace>
  <trace timeOffset="0.0" brushRef="#mybrush0" contextRef="#mycontext"> 3373.438 3869.531, 3398.242 3869.531, 3398.242 3869.531, 3423.047 3869.531, 3423.047 3869.531, 3472.656 3869.531, 3472.656 3869.531, 3522.266 3869.531, 3547.07 3844.727, 3571.875 3844.727, 3596.68 3844.727, 3596.68 3844.727, 3596.68 3844.727</trace>
  <trace timeOffset="0.0" brushRef="#mybrush0" contextRef="#mycontext"> 3423.047 4018.359, 3423.047 4018.359, 3423.047 4018.359, 3447.852 4018.359, 3472.656 4018.359, 3472.656 4018.359, 3497.461 4018.359, 3522.266 4018.359, 3547.07 4018.359, 3547.07 4018.359, 3547.07 4018.359, 3571.875 4018.359, 3571.875 4018.359, 3596.68 4018.359, 3596.68 4018.359, 3621.484 4018.359, 3646.289 4018.359</trace>
  <trace timeOffset="0.0" brushRef="#mybrush0" contextRef="#mycontext"> 4142.383 3646.289, 4142.383 3646.289, 4142.383 3646.289, 4142.383 3646.289, 4117.578 3646.289, 4092.773 3646.289, 4092.773 3646.289, 4067.969 3646.289, 4067.969 3671.094, 4067.969 3695.898, 4043.164 3695.898, 4018.359 3720.703, 4018.359 3720.703, 4018.359 3720.703, 4018.359 3745.508, 3993.555 3745.508, 3993.555 3770.312, 3993.555 3770.312, 3968.75 3770.312, 3968.75 3795.117, 3968.75 3795.117, 3968.75 3819.922, 3943.945 3819.922, 3943.945 3844.727, 3919.141 3869.531, 3919.141 3869.531, 3919.141 3894.336, 3919.141 3919.141, 3894.336 3943.945, 3894.336 3968.75, 3894.336 3968.75, 3869.531 3993.555, 3869.531 4018.359, 3844.727 4018.359, 3844.727 4018.359, 3844.727 4018.359, 3869.531 4018.359, 3869.531 4018.359, 3894.336 4018.359, 3919.141 4018.359, 3943.945 4018.359, 3943.945 4018.359, 3968.75 4018.359, 3993.555 4018.359, 4018.359 4018.359, 4018.359 4018.359, 4043.164 4018.359, 4043.164 4018.359, 4067.969 4018.359, 4067.969 4018.359, 4092.773 3993.555, 4117.578 3993.555, 4142.383 3993.555, 4142.383 3993.555, 4167.188 3993.555, 4191.992 3993.555, 4191.992 3993.555, 4216.797 3993.555, 4216.797 3993.555, 4216.797 3993.555, 4241.602 3993.555, 4266.406 3993.555, 4266.406 3993.555, 4291.211 3993.555, 4291.211 3993.555, 4316.016 3993.555, 4316.016 3993.555, 4365.625 3993.555, 4365.625 3993.555, 4390.43 3993.555, 4390.43 3968.75, 4390.43 3968.75, 4390.43 3968.75, 4415.234 3968.75, 4440.039 3968.75</trace>
  <trace timeOffset="0.0" brushRef="#mybrush0" contextRef="#mycontext"> 4067.969 3646.289, 4067.969 3646.289, 4067.969 3646.289, 4092.773 3671.094, 4092.773 3695.898, 4092.773 3720.703, 4092.773 3720.703, 4117.578 3770.312, 4117.578 3819.922, 4117.578 3844.727, 4142.383 3894.336, 4142.383 3919.141, 4142.383 3943.945, 4142.383 3993.555, 4142.383 4018.359, 4142.383 4067.969, 4167.188 4092.773, 4167.188 4117.578, 4167.188 4142.383, 4167.188 4191.992, 4191.992 4216.797, 4191.992 4241.602, 4191.992 4291.211, 4191.992 4291.211, 4191.992 4316.016, 4216.797 4340.82, 4216.797 4365.625, 4216.797 4365.625, 4216.797 4390.43, 4216.797 4390.43, 4216.797 4390.43</trace>
  <trace timeOffset="0.0" brushRef="#mybrush0" contextRef="#mycontext"> 4712.891 3671.094, 4712.891 3671.094, 4737.695 3671.094, 4762.5 3646.289, 4787.305 3646.289, 4787.305 3646.289, 4812.109 3646.289, 4836.914 3646.289, 4836.914 3646.289, 4861.719 3646.289, 4861.719 3646.289, 4861.719 3646.289, 4886.523 3646.289, 4886.523 3646.289, 4911.328 3646.289, 4911.328 3646.289, 4936.133 3646.289, 4936.133 3671.094, 4936.133 3695.898, 4960.938 3695.898, 4960.938 3720.703, 4960.938 3720.703, 4960.938 3745.508, 4960.938 3770.312, 4985.742 3770.312, 4985.742 3795.117, 4985.742 3795.117, 4985.742 3819.922, 4985.742 3819.922, 4985.742 3844.727, 4985.742 3869.531, 4985.742 3869.531, 4960.938 3894.336, 4960.938 3894.336, 4960.938 3919.141, 4960.938 3943.945, 4936.133 3943.945, 4936.133 3968.75, 4911.328 3968.75, 4911.328 3968.75, 4911.328 3993.555, 4886.523 3993.555, 4886.523 3993.555, 4861.719 3993.555, 4861.719 4018.359, 4836.914 4018.359, 4812.109 4018.359, 4812.109 4018.359, 4836.914 4018.359, 4836.914 4018.359, 4861.719 4018.359, 4886.523 4018.359, 4911.328 4043.164, 4960.938 4043.164, 4985.742 4043.164, 5010.547 4043.164, 5060.156 4043.164, 5060.156 4043.164, 5084.961 4043.164, 5109.766 4043.164, 5134.57 4043.164, 5134.57 4043.164, 5159.375 4043.164, 5159.375 4043.164, 5208.984 4043.164, 5208.984 4043.164, 5233.789 4043.164, 5233.789 4043.164, 5258.594 4043.164, 5283.398 4043.164, 5283.398 4043.164, 5283.398 4043.164, 5283.398 4043.164, 5258.594 4043.164</trace>
  <trace timeOffset="0.0" brushRef="#mybrush0" contextRef="#mycontext"> 5208.984 3571.875, 5233.789 3571.875, 5233.789 3571.875, 5258.594 3571.875, 5258.594 3571.875, 5283.398 3571.875, 5283.398 3621.484, 5308.203 3621.484, 5333.008 3671.094, 5357.812 3671.094, 5357.812 3695.898, 5382.617 3745.508, 5407.422 3745.508, 5407.422 3795.117, 5432.227 3795.117, 5457.031 3844.727, 5457.031 3844.727, 5481.836 3869.531, 5481.836 3894.336, 5481.836 3919.141, 5506.641 3919.141, 5506.641 3919.141, 5531.445 3919.141, 5531.445 3943.945, 5531.445 3943.945, 5531.445 3943.945, 5531.445 3968.75, 5531.445 3968.75, 5556.25 3968.75, 5556.25 3993.555, 5556.25 3993.555, 5581.055 3993.555, 5581.055 3993.555, 5581.055 3943.945, 5556.25 3894.336, 5556.25 3844.727, 5556.25 3795.117, 5556.25 3770.312, 5556.25 3720.703, 5556.25 3720.703, 5556.25 3671.094, 5556.25 3671.094, 5581.055 3646.289, 5581.055 3621.484, 5581.055 3596.68, 5581.055 3596.68, 5581.055 3571.875, 5581.055 3571.875, 5581.055 3547.07, 5581.055 3522.266, 5581.055 3497.461, 5581.055 3497.461, 5605.859 3497.461, 5605.859 3472.656, 5605.859 3472.656</trace>
</ink>
</file>

<file path=ppt/ink/ink40.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7590.234 3125.391, 7590.234 3125.391, 7590.234 3125.391, 7615.039 3125.391, 7615.039 3125.391, 7639.844 3125.391, 7639.844 3150.195, 7639.844 3150.195, 7664.648 3199.805, 7689.453 3199.805, 7689.453 3199.805, 7689.453 3224.609, 7714.258 3224.609, 7714.258 3249.414, 7714.258 3274.219, 7739.062 3274.219, 7739.062 3299.023, 7739.062 3299.023, 7763.867 3299.023, 7763.867 3323.828, 7788.672 3348.633, 7788.672 3373.438, 7788.672 3373.438, 7813.477 3423.047, 7838.281 3423.047, 7838.281 3447.852, 7838.281 3447.852, 7838.281 3472.656, 7863.086 3497.461, 7863.086 3497.461, 7863.086 3522.266, 7863.086 3522.266, 7863.086 3547.07, 7887.891 3547.07, 7887.891 3571.875, 7887.891 3571.875, 7887.891 3596.68, 7887.891 3596.68, 7887.891 3596.68, 7887.891 3596.68, 7887.891 3571.875, 7887.891 3522.266, 7887.891 3447.852, 7887.891 3398.242, 7887.891 3373.438, 7887.891 3348.633, 7887.891 3299.023, 7887.891 3274.219, 7887.891 3249.414, 7887.891 3249.414, 7887.891 3224.609, 7887.891 3175, 7887.891 3175, 7887.891 3125.391, 7887.891 3125.391, 7887.891 3100.586, 7887.891 3075.781, 7887.891 3050.977, 7887.891 3050.977, 7887.891 3026.172, 7887.891 3026.172</trace>
  <trace timeOffset="0.0" brushRef="#mybrush0" contextRef="#mycontext"> 8036.719 3423.047, 8061.523 3423.047, 8061.523 3423.047, 8061.523 3423.047, 8061.523 3447.852, 8086.328 3447.852, 8086.328 3447.852, 8086.328 3472.656, 8086.328 3472.656, 8086.328 3522.266, 8111.133 3522.266, 8111.133 3571.875, 8135.938 3571.875, 8135.938 3596.68, 8135.938 3646.289, 8135.938 3646.289, 8160.742 3671.094, 8160.742 3695.898, 8160.742 3720.703, 8160.742 3720.703, 8160.742 3745.508, 8160.742 3770.312, 8160.742 3770.312, 8185.547 3770.312, 8185.547 3795.117, 8185.547 3795.117, 8210.352 3795.117, 8210.352 3819.922, 8210.352 3844.727, 8210.352 3869.531, 8210.352 3869.531, 8235.156 3869.531, 8235.156 3869.531</trace>
  <trace timeOffset="0.0" brushRef="#mybrush0" contextRef="#mycontext"> 8061.523 3447.852, 8061.523 3447.852, 8061.523 3447.852, 8061.523 3447.852, 8061.523 3423.047, 8086.328 3423.047, 8111.133 3398.242, 8111.133 3398.242, 8135.938 3398.242, 8135.938 3373.438, 8160.742 3373.438, 8160.742 3373.438, 8160.742 3373.438, 8185.547 3373.438, 8210.352 3373.438, 8210.352 3373.438, 8235.156 3373.438, 8235.156 3373.438, 8259.961 3373.438, 8259.961 3373.438, 8284.766 3373.438, 8309.57 3373.438, 8309.57 3373.438, 8334.375 3398.242, 8334.375 3398.242, 8334.375 3423.047, 8334.375 3423.047, 8359.18 3423.047, 8359.18 3447.852, 8359.18 3447.852, 8359.18 3472.656, 8359.18 3497.461, 8359.18 3497.461, 8359.18 3522.266, 8359.18 3522.266, 8359.18 3547.07, 8334.375 3547.07, 8334.375 3547.07, 8334.375 3571.875, 8334.375 3596.68, 8334.375 3596.68, 8309.57 3596.68, 8309.57 3621.484, 8309.57 3621.484, 8284.766 3621.484, 8284.766 3646.289, 8284.766 3646.289, 8284.766 3646.289, 8284.766 3646.289, 8284.766 3646.289, 8309.57 3646.289, 8309.57 3646.289, 8334.375 3646.289, 8334.375 3646.289, 8359.18 3646.289, 8383.984 3646.289, 8383.984 3646.289, 8408.789 3646.289, 8408.789 3646.289, 8433.594 3646.289, 8433.594 3646.289, 8458.398 3646.289, 8483.203 3646.289, 8483.203 3646.289, 8483.203 3646.289, 8508.008 3646.289, 8508.008 3646.289, 8508.008 3646.289, 8508.008 3646.289, 8532.812 3646.289, 8532.812 3671.094, 8557.617 3695.898, 8557.617 3695.898, 8557.617 3720.703, 8557.617 3720.703, 8557.617 3745.508, 8557.617 3770.312, 8557.617 3795.117, 8557.617 3795.117, 8557.617 3819.922, 8557.617 3844.727, 8582.422 3844.727, 8582.422 3844.727, 8582.422 3869.531, 8582.422 3869.531, 8582.422 3869.531, 8582.422 3869.531, 8557.617 3869.531</trace>
  <trace timeOffset="0.0" brushRef="#mybrush0" contextRef="#mycontext"> 8582.422 3299.023, 8582.422 3299.023, 8607.227 3299.023, 8607.227 3299.023, 8632.031 3274.219, 8632.031 3274.219, 8656.836 3274.219, 8656.836 3249.414, 8681.641 3249.414, 8706.445 3249.414, 8706.445 3224.609, 8731.25 3224.609, 8731.25 3224.609, 8756.055 3199.805</trace>
  <trace timeOffset="0.0" brushRef="#mybrush0" contextRef="#mycontext"> 8582.422 3447.852, 8582.422 3447.852, 8582.422 3447.852, 8607.227 3447.852, 8632.031 3447.852, 8632.031 3447.852, 8656.836 3447.852, 8656.836 3447.852, 8681.641 3447.852, 8706.445 3447.852, 8731.25 3447.852, 8731.25 3447.852, 8756.055 3447.852, 8780.859 3447.852, 8780.859 3447.852, 8805.664 3447.852, 8805.664 3447.852, 8830.469 3447.852, 8830.469 3423.047</trace>
  <trace timeOffset="0.0" brushRef="#mybrush0" contextRef="#mycontext"> 9227.344 3075.781, 9227.344 3075.781, 9227.344 3050.977, 9227.344 3050.977, 9227.344 3026.172, 9227.344 3026.172, 9227.344 3026.172, 9202.539 3026.172, 9202.539 3026.172, 9202.539 3001.367, 9177.734 3001.367, 9177.734 3001.367, 9152.93 3001.367, 9152.93 3001.367, 9152.93 3001.367, 9152.93 3001.367, 9152.93 3001.367, 9128.125 3026.172, 9103.32 3026.172, 9078.516 3050.977, 9078.516 3050.977, 9053.711 3075.781, 9053.711 3075.781, 9053.711 3100.586, 9053.711 3125.391, 9053.711 3125.391, 9053.711 3150.195, 9053.711 3150.195, 9053.711 3175, 9053.711 3199.805, 9053.711 3199.805, 9053.711 3199.805, 9053.711 3199.805, 9053.711 3224.609, 9078.516 3224.609, 9103.32 3224.609, 9103.32 3249.414, 9128.125 3249.414, 9128.125 3249.414, 9152.93 3249.414, 9152.93 3274.219, 9152.93 3274.219, 9177.734 3274.219, 9202.539 3274.219, 9202.539 3274.219, 9227.344 3274.219, 9227.344 3274.219, 9227.344 3299.023, 9252.148 3299.023, 9276.953 3299.023, 9276.953 3299.023, 9301.758 3299.023, 9301.758 3323.828, 9326.562 3323.828, 9326.562 3348.633, 9326.562 3373.438, 9351.367 3373.438, 9351.367 3398.242, 9351.367 3398.242, 9351.367 3423.047, 9376.172 3423.047, 9376.172 3447.852, 9376.172 3472.656, 9376.172 3472.656, 9376.172 3497.461, 9376.172 3522.266, 9376.172 3547.07, 9376.172 3547.07, 9376.172 3571.875, 9376.172 3571.875, 9351.367 3571.875, 9351.367 3596.68, 9351.367 3596.68, 9351.367 3621.484, 9351.367 3646.289, 9326.562 3646.289, 9326.562 3646.289, 9301.758 3646.289, 9301.758 3646.289, 9276.953 3646.289, 9252.148 3646.289, 9227.344 3621.484, 9202.539 3596.68, 9177.734 3571.875, 9152.93 3547.07, 9152.93 3522.266, 9128.125 3522.266, 9128.125 3522.266, 9103.32 3522.266, 9103.32 3497.461, 9103.32 3497.461, 9103.32 3472.656, 9103.32 3447.852, 9103.32 3447.852, 9128.125 3423.047, 9128.125 3423.047, 9128.125 3423.047, 9152.93 3423.047, 9152.93 3398.242, 9177.734 3373.438, 9177.734 3373.438, 9177.734 3373.438, 9202.539 3348.633, 9227.344 3348.633, 9227.344 3348.633, 9227.344 3323.828, 9252.148 3323.828, 9252.148 3299.023, 9252.148 3274.219, 9252.148 3274.219, 9276.953 3249.414, 9276.953 3249.414, 9276.953 3224.609, 9276.953 3199.805, 9276.953 3199.805, 9276.953 3199.805, 9276.953 3175, 9276.953 3175, 9276.953 3175, 9276.953 3150.195, 9276.953 3150.195, 9276.953 3125.391, 9252.148 3100.586, 9252.148 3100.586, 9252.148 3100.586, 9227.344 3100.586, 9202.539 3100.586</trace>
  <trace timeOffset="0.0" brushRef="#mybrush0" contextRef="#mycontext"> 9549.805 2976.562, 9549.805 2976.562, 9549.805 2976.562, 9574.609 2976.562, 9574.609 2976.562, 9574.609 3001.367, 9574.609 3001.367, 9599.414 3050.977, 9624.219 3075.781, 9624.219 3100.586, 9649.023 3175, 9673.828 3199.805, 9698.633 3224.609, 9698.633 3249.414, 9698.633 3274.219, 9723.438 3274.219, 9723.438 3299.023, 9723.438 3299.023, 9723.438 3323.828, 9748.242 3348.633, 9748.242 3348.633, 9748.242 3373.438, 9773.047 3398.242, 9797.852 3423.047, 9797.852 3423.047, 9797.852 3447.852, 9797.852 3472.656, 9822.656 3497.461, 9822.656 3497.461, 9822.656 3497.461, 9822.656 3497.461, 9822.656 3472.656, 9822.656 3423.047, 9822.656 3423.047, 9847.461 3373.438, 9872.266 3348.633, 9872.266 3323.828, 9872.266 3274.219, 9897.07 3274.219, 9921.875 3249.414, 9921.875 3224.609, 9921.875 3199.805, 9921.875 3199.805, 9921.875 3175, 9921.875 3150.195, 9921.875 3125.391, 9921.875 3100.586, 9921.875 3100.586, 9946.68 3050.977, 9946.68 3026.172, 9946.68 3001.367, 9971.484 3001.367, 9971.484 3001.367, 9971.484 3001.367, 9971.484 3001.367, 9971.484 3001.367, 9971.484 3001.367, 9971.484 3001.367</trace>
</ink>
</file>

<file path=ppt/ink/ink41.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7689.453 13543.359, 7689.453 13543.359, 7689.453 13543.359, 7689.453 13543.359, 7689.453 13543.359, 7689.453 13543.359, 7689.453 13568.164, 7689.453 13568.164, 7689.453 13568.164, 7689.453 13592.969, 7689.453 13617.773, 7714.258 13617.773, 7714.258 13617.773, 7714.258 13642.578, 7714.258 13642.578, 7714.258 13642.578, 7739.062 13642.578, 7739.062 13667.383, 7739.062 13667.383, 7763.867 13692.188, 7763.867 13692.188, 7788.672 13692.188, 7813.477 13692.188, 7813.477 13716.992, 7838.281 13716.992, 7838.281 13716.992, 7863.086 13716.992, 7863.086 13716.992, 7887.891 13716.992, 7887.891 13716.992, 7887.891 13716.992, 7887.891 13716.992, 7887.891 13692.188, 7887.891 13667.383, 7887.891 13667.383, 7887.891 13642.578, 7887.891 13642.578, 7887.891 13617.773, 7887.891 13592.969, 7887.891 13592.969, 7887.891 13592.969, 7887.891 13568.164, 7887.891 13568.164, 7887.891 13568.164, 7887.891 13543.359, 7863.086 13543.359, 7863.086 13543.359, 7863.086 13518.555, 7863.086 13518.555, 7863.086 13493.75, 7863.086 13493.75, 7838.281 13493.75, 7838.281 13468.945, 7838.281 13468.945, 7838.281 13468.945, 7838.281 13468.945, 7838.281 13468.945, 7838.281 13468.945, 7838.281 13468.945, 7838.281 13468.945, 7838.281 13468.945, 7813.477 13468.945, 7788.672 13468.945, 7788.672 13468.945, 7763.867 13468.945, 7763.867 13468.945, 7763.867 13468.945, 7763.867 13493.75, 7739.062 13493.75, 7739.062 13518.555, 7739.062 13518.555, 7739.062 13518.555, 7739.062 13543.359, 7739.062 13543.359, 7714.258 13543.359, 7714.258 13543.359, 7714.258 13543.359, 7714.258 13543.359, 7714.258 13543.359, 7714.258 13543.359</trace>
  <trace timeOffset="0.0" brushRef="#mybrush0" contextRef="#mycontext"> 7962.305 13468.945, 7962.305 13493.75, 7962.305 13493.75, 7962.305 13518.555, 7962.305 13543.359, 7962.305 13543.359, 7962.305 13568.164, 7987.109 13592.969, 8011.914 13617.773, 8011.914 13642.578, 8011.914 13642.578, 8036.719 13667.383, 8036.719 13692.188, 8036.719 13692.188, 8061.523 13716.992, 8086.328 13716.992, 8086.328 13741.797, 8086.328 13766.602, 8111.133 13791.406, 8111.133 13791.406, 8111.133 13816.211, 8135.938 13816.211, 8135.938 13816.211, 8135.938 13816.211, 8135.938 13816.211, 8135.938 13816.211, 8135.938 13791.406, 8135.938 13766.602, 8135.938 13716.992, 8135.938 13667.383, 8135.938 13642.578, 8135.938 13617.773, 8135.938 13568.164, 8135.938 13568.164, 8135.938 13543.359, 8135.938 13518.555, 8160.742 13518.555, 8160.742 13493.75, 8160.742 13493.75, 8160.742 13468.945, 8160.742 13468.945, 8160.742 13444.141, 8160.742 13419.336, 8160.742 13419.336</trace>
</ink>
</file>

<file path=ppt/ink/ink42.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7714.258 12278.32, 7714.258 12278.32, 7714.258 12278.32, 7739.062 12278.32, 7739.062 12303.125, 7739.062 12327.93, 7739.062 12327.93, 7739.062 12327.93, 7739.062 12352.734, 7739.062 12352.734, 7739.062 12377.539, 7763.867 12377.539, 7763.867 12402.344, 7763.867 12402.344, 7763.867 12402.344, 7763.867 12427.148, 7763.867 12427.148, 7788.672 12427.148, 7788.672 12451.953, 7788.672 12451.953, 7788.672 12476.758, 7788.672 12501.562, 7788.672 12501.562, 7788.672 12526.367, 7813.477 12526.367, 7813.477 12526.367, 7813.477 12526.367</trace>
  <trace timeOffset="0.0" brushRef="#mybrush0" contextRef="#mycontext"> 7912.695 12278.32, 7912.695 12303.125, 7912.695 12327.93, 7937.5 12352.734, 7937.5 12352.734, 7962.305 12377.539, 7962.305 12377.539, 7987.109 12402.344, 8011.914 12427.148, 8011.914 12427.148, 8061.523 12451.953, 8061.523 12451.953, 8061.523 12476.758, 8086.328 12476.758, 8086.328 12501.562, 8086.328 12501.562, 8086.328 12501.562, 8111.133 12501.562, 8111.133 12526.367, 8111.133 12526.367, 8111.133 12526.367, 8111.133 12551.172, 8135.938 12551.172, 8135.938 12551.172, 8135.938 12551.172, 8135.938 12551.172, 8135.938 12551.172, 8135.938 12551.172, 8135.938 12501.562, 8135.938 12476.758, 8135.938 12451.953, 8135.938 12427.148, 8135.938 12377.539, 8135.938 12352.734, 8135.938 12327.93, 8135.938 12303.125, 8135.938 12278.32, 8135.938 12253.516, 8135.938 12253.516, 8135.938 12228.711, 8135.938 12203.906, 8135.938 12203.906</trace>
</ink>
</file>

<file path=ppt/ink/ink43.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7763.867 11112.5, 7763.867 11087.695, 7763.867 11087.695, 7763.867 11087.695, 7763.867 11062.891, 7788.672 11062.891, 7788.672 11062.891, 7813.477 11062.891, 7838.281 11062.891, 7838.281 11062.891, 7863.086 11062.891, 7863.086 11062.891, 7887.891 11062.891, 7887.891 11062.891, 7912.695 11062.891, 7937.5 11087.695, 7937.5 11087.695, 7962.305 11087.695, 7962.305 11112.5, 7987.109 11112.5, 7987.109 11137.305, 7987.109 11137.305, 7987.109 11162.109, 7987.109 11162.109, 8011.914 11186.914, 8011.914 11211.719, 8011.914 11211.719, 8011.914 11211.719, 8011.914 11236.523, 8011.914 11236.523, 8011.914 11261.328, 7987.109 11261.328, 7987.109 11286.133, 7987.109 11310.938, 7987.109 11310.938, 7962.305 11335.742, 7962.305 11335.742, 7962.305 11360.547, 7962.305 11360.547, 7962.305 11385.352, 7937.5 11385.352, 7912.695 11410.156, 7912.695 11410.156, 7912.695 11410.156, 7912.695 11410.156, 7912.695 11410.156, 7937.5 11410.156, 7937.5 11410.156, 7962.305 11410.156, 7962.305 11410.156, 7962.305 11410.156, 7987.109 11410.156, 8011.914 11410.156, 8011.914 11410.156, 8011.914 11410.156, 8036.719 11385.352, 8036.719 11385.352, 8061.523 11385.352, 8061.523 11360.547, 8086.328 11360.547, 8086.328 11360.547, 8111.133 11360.547, 8111.133 11360.547, 8135.938 11335.742, 8135.938 11335.742, 8160.742 11335.742, 8185.547 11335.742</trace>
  <trace timeOffset="0.0" brushRef="#mybrush0" contextRef="#mycontext"> 8111.133 10988.477, 8111.133 11013.281, 8111.133 11013.281, 8135.938 11013.281, 8160.742 11013.281, 8160.742 11013.281, 8185.547 11038.086, 8210.352 11038.086, 8235.156 11062.891, 8235.156 11087.695, 8235.156 11087.695, 8259.961 11112.5, 8259.961 11112.5, 8259.961 11137.305, 8284.766 11137.305, 8309.57 11137.305, 8309.57 11162.109, 8309.57 11186.914, 8334.375 11186.914, 8334.375 11186.914, 8334.375 11186.914, 8359.18 11186.914, 8359.18 11211.719, 8359.18 11211.719, 8383.984 11211.719, 8383.984 11236.523, 8408.789 11236.523, 8408.789 11261.328, 8408.789 11261.328, 8408.789 11261.328, 8383.984 11236.523, 8383.984 11211.719, 8383.984 11162.109, 8359.18 11137.305, 8334.375 11087.695, 8334.375 11062.891, 8334.375 11038.086, 8334.375 11013.281, 8334.375 11013.281, 8334.375 10988.477, 8334.375 10963.672, 8334.375 10963.672, 8334.375 10938.867, 8334.375 10938.867, 8334.375 10938.867, 8334.375 10914.062, 8334.375 10889.258, 8334.375 10889.258, 8334.375 10889.258, 8334.375 10889.258</trace>
</ink>
</file>

<file path=ppt/ink/ink44.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7813.477 9822.656, 7813.477 9822.656, 7813.477 9797.852, 7813.477 9773.047, 7813.477 9773.047, 7838.281 9748.242, 7838.281 9748.242, 7863.086 9723.438, 7863.086 9723.438, 7863.086 9723.438, 7863.086 9698.633, 7887.891 9698.633, 7887.891 9698.633, 7912.695 9698.633, 7912.695 9698.633, 7912.695 9698.633, 7937.5 9698.633, 7962.305 9698.633, 7962.305 9723.438, 7962.305 9723.438, 7962.305 9723.438, 7962.305 9748.242, 7987.109 9748.242, 7987.109 9773.047, 7987.109 9797.852, 7987.109 9822.656, 7987.109 9822.656, 7987.109 9847.461, 7987.109 9872.266, 7987.109 9872.266, 7987.109 9897.07, 7987.109 9921.875, 7987.109 9946.68, 7987.109 9946.68, 7987.109 9946.68, 7987.109 9971.484, 7987.109 9971.484, 7987.109 9971.484, 7987.109 9971.484, 7987.109 9971.484, 7987.109 9971.484, 7987.109 9946.68, 7987.109 9946.68, 7987.109 9921.875, 7987.109 9921.875, 7987.109 9897.07, 7987.109 9897.07, 7987.109 9872.266, 7987.109 9872.266, 7987.109 9872.266, 8011.914 9872.266, 8011.914 9872.266, 8036.719 9872.266, 8061.523 9872.266, 8061.523 9872.266, 8061.523 9872.266, 8086.328 9872.266, 8086.328 9872.266, 8086.328 9872.266, 8111.133 9872.266, 8111.133 9872.266, 8135.938 9897.07, 8135.938 9897.07, 8135.938 9897.07, 8160.742 9921.875, 8160.742 9946.68, 8160.742 9946.68, 8160.742 9971.484, 8185.547 9971.484, 8185.547 9971.484, 8185.547 9996.289, 8185.547 10021.094, 8185.547 10045.898, 8185.547 10045.898, 8185.547 10070.703, 8185.547 10070.703, 8185.547 10095.508, 8185.547 10120.312, 8185.547 10120.312, 8185.547 10120.312, 8185.547 10120.312, 8185.547 10145.117, 8160.742 10145.117, 8160.742 10145.117, 8160.742 10145.117, 8160.742 10169.922, 8135.938 10169.922, 8111.133 10169.922, 8111.133 10169.922, 8086.328 10169.922, 8086.328 10169.922, 8086.328 10169.922, 8061.523 10169.922, 8036.719 10169.922, 8036.719 10169.922, 8011.914 10169.922, 8011.914 10169.922, 7987.109 10145.117</trace>
  <trace timeOffset="0.0" brushRef="#mybrush0" contextRef="#mycontext"> 8259.961 9748.242, 8259.961 9748.242, 8259.961 9748.242, 8259.961 9773.047, 8259.961 9773.047, 8284.766 9797.852, 8309.57 9822.656, 8309.57 9847.461, 8309.57 9847.461, 8334.375 9872.266, 8334.375 9872.266, 8334.375 9872.266, 8334.375 9897.07, 8359.18 9921.875, 8359.18 9921.875, 8359.18 9946.68, 8359.18 9946.68, 8383.984 9946.68, 8383.984 9971.484, 8383.984 9996.289, 8383.984 9996.289, 8383.984 9996.289, 8383.984 9996.289, 8383.984 9971.484, 8383.984 9971.484, 8383.984 9946.68, 8383.984 9872.266, 8383.984 9847.461, 8383.984 9822.656, 8383.984 9773.047, 8408.789 9748.242, 8408.789 9723.438, 8408.789 9723.438, 8408.789 9698.633, 8408.789 9698.633, 8433.594 9673.828, 8433.594 9649.023, 8433.594 9649.023, 8458.398 9624.219, 8458.398 9624.219, 8458.398 9599.414, 8458.398 9599.414</trace>
</ink>
</file>

<file path=ppt/ink/ink45.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8011.914 8508.008, 8011.914 8508.008, 7987.109 8508.008, 7987.109 8532.812, 7987.109 8532.812, 7987.109 8557.617, 7962.305 8557.617, 7962.305 8582.422, 7962.305 8582.422, 7962.305 8607.227, 7937.5 8607.227, 7912.695 8632.031, 7912.695 8632.031, 7912.695 8632.031, 7912.695 8656.836, 7887.891 8681.641, 7887.891 8681.641, 7887.891 8681.641, 7912.695 8681.641, 7937.5 8681.641, 7937.5 8681.641, 7937.5 8681.641, 7962.305 8681.641, 7987.109 8681.641, 8011.914 8681.641, 8011.914 8681.641, 8036.719 8681.641, 8036.719 8681.641, 8061.523 8681.641, 8086.328 8681.641, 8111.133 8681.641, 8135.938 8681.641, 8160.742 8681.641, 8185.547 8681.641, 8185.547 8681.641, 8210.352 8681.641, 8235.156 8681.641, 8235.156 8681.641, 8259.961 8681.641, 8259.961 8681.641, 8284.766 8681.641, 8284.766 8681.641, 8309.57 8681.641</trace>
  <trace timeOffset="0.0" brushRef="#mybrush0" contextRef="#mycontext"> 8036.719 8508.008, 8036.719 8508.008, 8036.719 8508.008, 8036.719 8532.812, 8061.523 8532.812, 8061.523 8532.812, 8061.523 8557.617, 8061.523 8557.617, 8061.523 8582.422, 8086.328 8607.227, 8086.328 8632.031, 8111.133 8656.836, 8111.133 8681.641, 8135.938 8681.641, 8135.938 8731.25, 8135.938 8731.25, 8160.742 8756.055, 8160.742 8756.055, 8185.547 8780.859, 8185.547 8805.664, 8185.547 8830.469, 8185.547 8855.273, 8210.352 8880.078, 8210.352 8880.078, 8210.352 8904.883, 8210.352 8904.883, 8210.352 8904.883, 8210.352 8904.883</trace>
  <trace timeOffset="0.0" brushRef="#mybrush0" contextRef="#mycontext"> 8359.18 8483.203, 8359.18 8483.203, 8359.18 8508.008, 8359.18 8532.812, 8359.18 8532.812, 8383.984 8557.617, 8383.984 8557.617, 8383.984 8582.422, 8433.594 8607.227, 8433.594 8632.031, 8433.594 8632.031, 8458.398 8656.836, 8458.398 8681.641, 8508.008 8681.641, 8508.008 8681.641, 8508.008 8706.445, 8532.812 8706.445, 8532.812 8706.445, 8532.812 8706.445, 8557.617 8731.25, 8582.422 8731.25, 8582.422 8731.25, 8582.422 8731.25, 8582.422 8731.25, 8607.227 8706.445, 8607.227 8681.641, 8607.227 8656.836, 8607.227 8607.227, 8607.227 8557.617, 8607.227 8532.812, 8607.227 8483.203, 8632.031 8483.203, 8632.031 8458.398</trace>
</ink>
</file>

<file path=ppt/ink/ink46.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7937.5 7094.141, 7937.5 7094.141, 7937.5 7094.141, 7937.5 7094.141, 7937.5 7094.141, 7937.5 7118.945, 7937.5 7143.75, 7937.5 7143.75, 7962.305 7168.555, 7962.305 7168.555, 7962.305 7193.359, 7962.305 7193.359, 7962.305 7193.359, 7962.305 7193.359, 7962.305 7193.359, 7987.109 7193.359, 7987.109 7193.359, 7987.109 7193.359, 8011.914 7193.359, 8036.719 7193.359, 8036.719 7193.359, 8036.719 7193.359, 8061.523 7193.359, 8061.523 7218.164, 8086.328 7242.969, 8086.328 7242.969, 8111.133 7242.969, 8111.133 7267.773, 8111.133 7267.773, 8111.133 7292.578, 8135.938 7292.578, 8135.938 7317.383, 8135.938 7317.383, 8135.938 7317.383, 8135.938 7342.188, 8135.938 7342.188, 8135.938 7366.992, 8135.938 7366.992, 8135.938 7391.797, 8135.938 7416.602, 8135.938 7416.602, 8135.938 7416.602, 8135.938 7416.602, 8111.133 7416.602, 8086.328 7416.602, 8086.328 7441.406, 8061.523 7441.406, 8061.523 7441.406, 8011.914 7441.406, 8011.914 7441.406, 7987.109 7441.406, 7987.109 7441.406, 7962.305 7441.406</trace>
  <trace timeOffset="0.0" brushRef="#mybrush0" contextRef="#mycontext"> 8011.914 7069.336, 8011.914 7069.336, 8036.719 7069.336, 8061.523 7069.336, 8061.523 7069.336, 8086.328 7069.336, 8086.328 7069.336, 8111.133 7069.336, 8135.938 7069.336, 8135.938 7069.336, 8160.742 7069.336, 8160.742 7069.336, 8185.547 7069.336, 8185.547 7069.336, 8185.547 7069.336</trace>
  <trace timeOffset="0.0" brushRef="#mybrush0" contextRef="#mycontext"> 8359.18 7143.75, 8359.18 7143.75, 8383.984 7143.75, 8383.984 7143.75, 8408.789 7168.555, 8408.789 7193.359, 8408.789 7193.359, 8433.594 7218.164, 8458.398 7267.773, 8483.203 7292.578, 8508.008 7342.188, 8508.008 7366.992, 8532.812 7391.797, 8532.812 7391.797, 8532.812 7416.602, 8557.617 7416.602, 8582.422 7441.406, 8582.422 7441.406, 8582.422 7441.406, 8582.422 7441.406, 8582.422 7441.406, 8557.617 7416.602, 8557.617 7342.188, 8557.617 7317.383, 8557.617 7267.773, 8557.617 7242.969, 8557.617 7168.555, 8582.422 7168.555, 8582.422 7118.945, 8582.422 7118.945, 8582.422 7094.141, 8582.422 7069.336</trace>
</ink>
</file>

<file path=ppt/ink/ink47.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8061.523 5729.883, 8061.523 5729.883, 8061.523 5754.688, 8061.523 5754.688, 8061.523 5779.492, 8061.523 5804.297, 8061.523 5804.297, 8061.523 5804.297, 8061.523 5829.102, 8061.523 5829.102, 8061.523 5853.906, 8061.523 5853.906, 8061.523 5878.711, 8061.523 5903.516, 8061.523 5903.516, 8061.523 5928.32, 8061.523 5928.32, 8061.523 5953.125, 8061.523 5977.93, 8086.328 5977.93, 8086.328 6002.734, 8086.328 6002.734, 8086.328 6002.734, 8111.133 6027.539, 8111.133 6027.539, 8111.133 6027.539, 8135.938 6052.344, 8160.742 6077.148, 8160.742 6077.148, 8185.547 6077.148, 8185.547 6077.148, 8185.547 6052.344, 8210.352 6052.344, 8210.352 6052.344, 8210.352 6052.344, 8210.352 6027.539, 8210.352 6027.539, 8210.352 6002.734, 8235.156 6002.734, 8235.156 5977.93, 8259.961 5977.93, 8259.961 5953.125, 8259.961 5953.125, 8259.961 5928.32, 8259.961 5928.32, 8259.961 5903.516, 8259.961 5878.711, 8259.961 5878.711, 8259.961 5878.711, 8235.156 5878.711, 8235.156 5878.711, 8210.352 5878.711, 8210.352 5878.711, 8185.547 5878.711, 8185.547 5878.711, 8160.742 5878.711, 8160.742 5878.711, 8135.938 5878.711, 8135.938 5878.711, 8111.133 5878.711, 8111.133 5878.711, 8111.133 5903.516, 8111.133 5903.516, 8086.328 5903.516, 8086.328 5903.516, 8086.328 5903.516, 8086.328 5903.516, 8086.328 5903.516</trace>
  <trace timeOffset="0.0" brushRef="#mybrush0" contextRef="#mycontext"> 8359.18 5779.492, 8359.18 5779.492, 8359.18 5779.492, 8383.984 5804.297, 8383.984 5804.297, 8383.984 5829.102, 8408.789 5853.906, 8408.789 5853.906, 8433.594 5853.906, 8433.594 5878.711, 8433.594 5878.711, 8458.398 5878.711, 8458.398 5903.516, 8458.398 5928.32, 8458.398 5928.32, 8458.398 5953.125, 8458.398 5953.125, 8458.398 5977.93, 8483.203 5977.93, 8483.203 6002.734, 8483.203 6027.539, 8483.203 6027.539, 8483.203 6027.539, 8483.203 6002.734, 8508.008 5953.125, 8508.008 5928.32, 8532.812 5903.516, 8532.812 5853.906, 8532.812 5829.102, 8582.422 5779.492, 8582.422 5779.492, 8582.422 5754.688, 8582.422 5754.688</trace>
</ink>
</file>

<file path=ppt/ink/ink48.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8011.914 4415.234, 8011.914 4415.234, 8011.914 4415.234, 8011.914 4415.234, 8036.719 4390.43, 8036.719 4390.43, 8061.523 4390.43, 8061.523 4390.43, 8086.328 4390.43, 8086.328 4365.625, 8086.328 4365.625, 8111.133 4365.625, 8111.133 4340.82, 8135.938 4340.82, 8160.742 4340.82, 8160.742 4340.82, 8185.547 4340.82, 8185.547 4340.82, 8185.547 4340.82, 8185.547 4340.82, 8185.547 4340.82, 8210.352 4340.82, 8210.352 4340.82, 8210.352 4340.82, 8210.352 4365.625, 8235.156 4390.43, 8235.156 4390.43, 8235.156 4415.234, 8259.961 4440.039, 8259.961 4464.844, 8259.961 4464.844, 8259.961 4514.453, 8259.961 4514.453, 8259.961 4539.258, 8284.766 4564.062, 8284.766 4588.867, 8284.766 4588.867, 8284.766 4613.672, 8284.766 4613.672, 8284.766 4638.477, 8284.766 4663.281, 8284.766 4688.086, 8284.766 4688.086, 8309.57 4712.891, 8309.57 4737.695, 8309.57 4737.695, 8309.57 4762.5, 8309.57 4762.5, 8309.57 4787.305, 8309.57 4787.305, 8309.57 4812.109, 8309.57 4812.109</trace>
  <trace timeOffset="0.0" brushRef="#mybrush0" contextRef="#mycontext"> 8433.594 4489.648, 8433.594 4489.648, 8433.594 4489.648, 8458.398 4489.648, 8483.203 4514.453, 8483.203 4514.453, 8483.203 4514.453, 8508.008 4539.258, 8508.008 4564.062, 8532.812 4564.062, 8557.617 4564.062, 8557.617 4588.867, 8557.617 4588.867, 8582.422 4588.867, 8582.422 4613.672, 8607.227 4638.477, 8607.227 4638.477, 8632.031 4663.281, 8632.031 4663.281, 8632.031 4663.281, 8632.031 4688.086, 8632.031 4688.086, 8632.031 4663.281, 8632.031 4638.477, 8632.031 4613.672, 8632.031 4564.062, 8656.836 4514.453, 8656.836 4464.844, 8681.641 4415.234, 8681.641 4415.234, 8681.641 4365.625, 8681.641 4365.625, 8681.641 4340.82, 8681.641 4340.82, 8706.445 4340.82, 8706.445 4316.016, 8706.445 4291.211</trace>
</ink>
</file>

<file path=ppt/ink/ink49.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12179.102 13146.484, 12179.102 13146.484, 12179.102 13171.289, 12203.906 13171.289, 12203.906 13196.094, 12203.906 13196.094, 12203.906 13220.898, 12203.906 13245.703, 12203.906 13245.703, 12203.906 13270.508, 12203.906 13270.508, 12203.906 13270.508, 12203.906 13295.312, 12203.906 13295.312, 12228.711 13295.312, 12228.711 13320.117, 12228.711 13320.117, 12228.711 13344.922, 12228.711 13344.922, 12228.711 13369.727, 12228.711 13369.727, 12228.711 13394.531, 12228.711 13419.336, 12228.711 13419.336, 12228.711 13444.141, 12228.711 13444.141, 12228.711 13468.945, 12253.516 13468.945, 12253.516 13493.75, 12253.516 13518.555, 12253.516 13518.555, 12253.516 13543.359, 12253.516 13543.359</trace>
</ink>
</file>

<file path=ppt/ink/ink50.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12203.906 12005.469, 12203.906 12005.469, 12203.906 12030.273, 12203.906 12079.883, 12203.906 12104.688, 12203.906 12129.492, 12228.711 12154.297, 12228.711 12179.102, 12228.711 12203.906, 12228.711 12228.711, 12228.711 12228.711, 12228.711 12253.516, 12228.711 12278.32, 12228.711 12278.32, 12228.711 12303.125, 12228.711 12303.125, 12228.711 12303.125, 12228.711 12303.125</trace>
</ink>
</file>

<file path=ppt/ink/ink51.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12303.125 10616.406, 12303.125 10616.406, 12303.125 10616.406, 12303.125 10616.406, 12303.125 10666.016, 12303.125 10666.016, 12327.93 10715.625, 12352.734 10740.43, 12352.734 10765.234, 12352.734 10790.039, 12352.734 10839.648, 12352.734 10839.648, 12352.734 10889.258, 12352.734 10914.062, 12352.734 10938.867, 12352.734 10963.672, 12377.539 10963.672, 12377.539 10988.477, 12377.539 10988.477</trace>
</ink>
</file>

<file path=ppt/ink/ink52.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12501.562 8855.273, 12501.562 8855.273, 12501.562 8880.078, 12526.367 8880.078, 12526.367 8929.688, 12551.172 8929.688, 12551.172 8954.492, 12551.172 9004.102, 12551.172 9004.102, 12551.172 9028.906, 12551.172 9053.711, 12551.172 9078.516, 12551.172 9078.516, 12551.172 9103.32, 12575.977 9128.125, 12575.977 9152.93, 12575.977 9152.93, 12575.977 9177.734, 12575.977 9177.734, 12575.977 9202.539</trace>
  <trace timeOffset="0.0" brushRef="#mybrush0" contextRef="#mycontext"> 12675.195 8359.18, 12675.195 8383.984, 12675.195 8383.984, 12700 8408.789, 12700 8433.594, 12724.805 8458.398, 12724.805 8458.398, 12724.805 8483.203, 12724.805 8483.203, 12724.805 8508.008, 12749.609 8508.008, 12749.609 8532.812, 12749.609 8557.617, 12749.609 8557.617, 12749.609 8582.422, 12749.609 8582.422, 12749.609 8582.422, 12749.609 8607.227, 12774.414 8607.227, 12774.414 8632.031, 12774.414 8632.031, 12774.414 8632.031, 12774.414 8656.836, 12774.414 8656.836, 12799.219 8656.836, 12799.219 8681.641, 12799.219 8681.641, 12799.219 8681.641, 12799.219 8656.836, 12799.219 8656.836, 12799.219 8632.031, 12774.414 8607.227, 12774.414 8582.422, 12774.414 8582.422, 12774.414 8557.617, 12774.414 8532.812, 12774.414 8508.008, 12749.609 8508.008, 12749.609 8483.203, 12749.609 8458.398, 12749.609 8458.398, 12749.609 8433.594, 12749.609 8433.594</trace>
</ink>
</file>

<file path=ppt/ink/ink53.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12749.609 7069.336, 12749.609 7069.336, 12749.609 7069.336, 12724.805 7069.336, 12724.805 7069.336, 12724.805 7069.336, 12700 7069.336, 12675.195 7069.336, 12675.195 7069.336, 12650.391 7069.336, 12650.391 7069.336, 12625.586 7069.336, 12600.781 7069.336, 12600.781 7069.336, 12600.781 7069.336, 12575.977 7069.336, 12575.977 7094.141, 12575.977 7118.945, 12575.977 7118.945, 12575.977 7143.75, 12575.977 7168.555, 12575.977 7193.359, 12575.977 7242.969, 12600.781 7267.773, 12600.781 7292.578, 12650.391 7342.188, 12650.391 7342.188, 12675.195 7366.992, 12675.195 7391.797, 12675.195 7416.602, 12700 7416.602, 12724.805 7416.602, 12724.805 7441.406, 12749.609 7441.406, 12749.609 7441.406, 12749.609 7441.406, 12749.609 7441.406, 12774.414 7441.406, 12799.219 7441.406, 12799.219 7441.406, 12824.023 7466.211, 12824.023 7466.211, 12848.828 7466.211, 12848.828 7466.211, 12898.438 7466.211, 12898.438 7466.211, 12923.242 7466.211, 12923.242 7466.211, 12948.047 7466.211, 12972.852 7441.406, 12972.852 7441.406, 12997.656 7391.797, 12997.656 7391.797, 12997.656 7366.992, 13022.461 7317.383, 13022.461 7292.578, 13022.461 7267.773, 13022.461 7242.969, 13022.461 7218.164, 13022.461 7193.359, 13022.461 7193.359, 13022.461 7168.555, 13022.461 7143.75, 13022.461 7143.75, 12997.656 7118.945, 12997.656 7118.945, 12997.656 7118.945, 12997.656 7094.141, 12972.852 7094.141, 12972.852 7069.336, 12972.852 7069.336, 12948.047 7069.336, 12948.047 7069.336, 12923.242 7069.336, 12923.242 7044.531, 12923.242 7044.531, 12898.438 7044.531, 12898.438 7044.531, 12873.633 7044.531, 12873.633 7044.531, 12873.633 7044.531</trace>
  <trace timeOffset="0.0" brushRef="#mybrush0" contextRef="#mycontext"> 12898.438 7069.336, 12898.438 7069.336, 12873.633 7069.336, 12848.828 7044.531, 12848.828 7044.531, 12824.023 7044.531, 12824.023 7019.727, 12824.023 7019.727, 12799.219 7019.727, 12799.219 7019.727, 12774.414 7044.531, 12749.609 7044.531, 12749.609 7044.531, 12749.609 7044.531, 12724.805 7044.531, 12724.805 7069.336, 12724.805 7069.336, 12700 7069.336, 12675.195 7094.141</trace>
</ink>
</file>

<file path=ppt/ink/ink54.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12948.047 5531.445, 12948.047 5531.445, 12948.047 5556.25, 12948.047 5581.055, 12948.047 5581.055, 12948.047 5605.859, 12923.242 5630.664, 12923.242 5655.469, 12923.242 5655.469, 12923.242 5680.273, 12923.242 5705.078, 12923.242 5705.078, 12923.242 5729.883, 12923.242 5729.883, 12923.242 5754.688, 12923.242 5779.492, 12923.242 5779.492, 12923.242 5804.297, 12923.242 5804.297, 12923.242 5804.297, 12923.242 5829.102, 12923.242 5829.102, 12923.242 5829.102, 12923.242 5853.906, 12948.047 5853.906, 12948.047 5878.711, 12972.852 5878.711, 12997.656 5878.711, 12997.656 5878.711, 12997.656 5878.711, 13022.461 5878.711, 13022.461 5878.711, 13047.266 5878.711, 13072.07 5878.711, 13072.07 5878.711, 13096.875 5878.711, 13096.875 5878.711, 13096.875 5878.711, 13121.68 5878.711, 13121.68 5878.711, 13146.484 5853.906, 13146.484 5853.906, 13171.289 5829.102, 13171.289 5829.102, 13171.289 5829.102, 13171.289 5779.492, 13196.094 5779.492, 13196.094 5754.688, 13196.094 5754.688, 13196.094 5705.078, 13196.094 5705.078, 13196.094 5680.273, 13196.094 5680.273, 13196.094 5655.469, 13196.094 5655.469, 13196.094 5630.664, 13196.094 5605.859, 13196.094 5605.859, 13196.094 5581.055, 13196.094 5581.055, 13171.289 5556.25, 13146.484 5556.25, 13146.484 5531.445, 13146.484 5531.445, 13121.68 5531.445, 13121.68 5531.445, 13096.875 5506.641, 13096.875 5506.641, 13072.07 5506.641, 13047.266 5506.641, 13047.266 5481.836, 13047.266 5481.836, 13047.266 5481.836, 13047.266 5481.836, 13047.266 5481.836, 13022.461 5481.836, 13022.461 5481.836, 12997.656 5481.836, 12972.852 5481.836, 12972.852 5481.836, 12948.047 5481.836</trace>
</ink>
</file>

<file path=ppt/ink/ink55.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13146.484 4167.188, 13121.68 4167.188, 13096.875 4167.188, 13096.875 4167.188, 13072.07 4167.188, 13072.07 4167.188, 13072.07 4167.188, 13072.07 4167.188, 13072.07 4167.188, 13072.07 4167.188, 13047.266 4191.992, 13022.461 4216.797, 13022.461 4241.602, 13022.461 4241.602, 13022.461 4291.211, 13022.461 4316.016, 13022.461 4340.82, 13022.461 4340.82, 13022.461 4365.625, 13022.461 4365.625, 13022.461 4390.43, 13022.461 4390.43, 13022.461 4415.234, 13022.461 4415.234, 13047.266 4440.039, 13047.266 4440.039, 13072.07 4464.844, 13072.07 4464.844, 13096.875 4464.844, 13096.875 4489.648, 13121.68 4489.648, 13121.68 4489.648, 13146.484 4489.648, 13146.484 4489.648, 13171.289 4489.648, 13171.289 4489.648, 13171.289 4514.453, 13196.094 4514.453, 13220.898 4514.453, 13220.898 4514.453, 13220.898 4514.453, 13220.898 4514.453, 13220.898 4514.453, 13220.898 4489.648, 13220.898 4464.844, 13220.898 4464.844, 13220.898 4415.234, 13220.898 4415.234, 13220.898 4390.43, 13220.898 4365.625, 13220.898 4340.82, 13220.898 4316.016, 13220.898 4291.211, 13220.898 4266.406, 13220.898 4266.406, 13220.898 4216.797, 13220.898 4216.797, 13220.898 4191.992, 13220.898 4191.992, 13220.898 4167.188, 13220.898 4142.383, 13220.898 4142.383, 13220.898 4117.578, 13220.898 4117.578, 13220.898 4117.578, 13196.094 4117.578, 13196.094 4117.578, 13171.289 4117.578, 13171.289 4117.578, 13171.289 4117.578, 13146.484 4117.578, 13146.484 4117.578</trace>
</ink>
</file>

<file path=ppt/ink/ink56.xml><?xml version="1.0" encoding="utf-8"?>
<ink xmlns="http://www.w3.org/2003/InkML">
  <definitions>
    <brush xml:id="mybrush0">
      <brushProperty name="shape" value="round"/>
      <brushProperty name="color" value="#ff0000"/>
      <brushProperty name="transparency" value="0"/>
      <brushProperty name="width" value="0.053" units="cm"/>
      <brushProperty name="fitToCurve" value="1"/>
      <brushProperty name="type" value="regular"/>
      <brushProperty name="height" value="0.053" units="cm"/>
    </brush>
    <context xml:id="mycontext">
      <inkSource xml:id="myinksource">
        <traceFormat>
          <channel name="X" max="1920" units="cm" defaultValue="0" type="decimal"/>
          <channel name="Y" max="1080" units="cm" defaultValue="0" type="decimal"/>
        </traceFormat>
        <channelProperties>
          <channelProperty channel="X" name="resolution" value="28.36041" units="1/cm"/>
          <channelProperty channel="Y" name="resolution" value="28.34646" units="1/cm"/>
        </channelProperties>
      </inkSource>
    </context>
  </definitions>
  <trace timeOffset="0.0" brushRef="#mybrush0" contextRef="#mycontext"> 22175.391 9177.734, 22175.391 9177.734, 22175.391 9202.539, 22175.391 9227.344, 22175.391 9227.344, 22175.391 9252.148, 22175.391 9276.953, 22175.391 9301.758, 22175.391 9301.758, 22175.391 9326.562, 22175.391 9351.367, 22175.391 9351.367, 22175.391 9400.977, 22175.391 9400.977, 22175.391 9400.977, 22175.391 9425.781, 22175.391 9425.781, 22200.195 9425.781, 22200.195 9450.586, 22200.195 9475.391, 22225 9475.391, 22225 9500.195, 22249.805 9500.195, 22249.805 9525, 22249.805 9525, 22274.609 9525, 22274.609 9549.805, 22274.609 9549.805, 22299.414 9549.805, 22299.414 9549.805, 22299.414 9549.805, 22324.219 9549.805, 22324.219 9549.805, 22349.023 9549.805, 22349.023 9549.805, 22373.828 9549.805, 22398.633 9549.805, 22398.633 9549.805, 22398.633 9549.805, 22423.438 9525, 22423.438 9525, 22423.438 9500.195, 22423.438 9500.195, 22423.438 9475.391, 22448.242 9475.391, 22448.242 9450.586, 22448.242 9425.781, 22448.242 9425.781, 22448.242 9400.977, 22448.242 9400.977, 22448.242 9376.172, 22448.242 9351.367, 22448.242 9351.367, 22448.242 9351.367, 22448.242 9351.367, 22448.242 9326.562, 22423.438 9326.562, 22423.438 9326.562, 22423.438 9301.758, 22398.633 9301.758, 22398.633 9276.953, 22373.828 9276.953, 22373.828 9252.148, 22373.828 9252.148, 22349.023 9252.148, 22349.023 9252.148, 22349.023 9227.344, 22324.219 9227.344, 22299.414 9202.539, 22299.414 9202.539, 22274.609 9177.734, 22274.609 9177.734, 22274.609 9177.734, 22274.609 9177.734, 22274.609 9177.734, 22274.609 9177.734, 22249.805 9177.734, 22249.805 9177.734, 22225 9177.734, 22225 9152.93, 22200.195 9152.93</trace>
  <trace timeOffset="0.0" brushRef="#mybrush0" contextRef="#mycontext"> 22225 8706.445, 22200.195 8706.445, 22200.195 8706.445, 22175.391 8706.445, 22175.391 8706.445, 22175.391 8731.25, 22175.391 8731.25, 22175.391 8756.055, 22175.391 8780.859, 22175.391 8780.859, 22175.391 8805.664, 22175.391 8805.664, 22175.391 8805.664, 22175.391 8830.469, 22175.391 8855.273, 22200.195 8855.273, 22200.195 8880.078, 22200.195 8880.078, 22225 8904.883, 22225 8904.883, 22225 8904.883, 22225 8929.688, 22249.805 8929.688, 22249.805 8954.492, 22249.805 8954.492, 22274.609 8954.492, 22274.609 8954.492, 22299.414 8954.492, 22299.414 8979.297, 22324.219 8979.297, 22324.219 8979.297, 22349.023 8979.297, 22373.828 8979.297, 22373.828 9004.102, 22373.828 9004.102, 22373.828 9004.102, 22398.633 9004.102, 22398.633 9004.102, 22398.633 9004.102, 22398.633 9004.102, 22398.633 9004.102, 22398.633 9004.102, 22398.633 8979.297, 22398.633 8979.297, 22398.633 8954.492, 22398.633 8929.688, 22398.633 8929.688, 22398.633 8904.883, 22423.438 8904.883, 22423.438 8880.078, 22423.438 8880.078, 22423.438 8855.273, 22423.438 8830.469, 22423.438 8830.469, 22423.438 8805.664, 22423.438 8805.664, 22423.438 8780.859, 22423.438 8756.055, 22423.438 8756.055, 22423.438 8756.055, 22423.438 8731.25, 22423.438 8731.25, 22423.438 8731.25, 22423.438 8706.445, 22398.633 8706.445, 22398.633 8706.445, 22373.828 8706.445, 22349.023 8706.445, 22349.023 8706.445, 22324.219 8706.445, 22324.219 8706.445, 22299.414 8706.445, 22299.414 8706.445, 22274.609 8706.445, 22274.609 8706.445, 22249.805 8706.445, 22249.805 8706.445</trace>
  <trace timeOffset="0.0" brushRef="#mybrush0" contextRef="#mycontext"> 22349.023 8135.938, 22349.023 8135.938, 22349.023 8160.742, 22349.023 8185.547, 22349.023 8210.352, 22349.023 8210.352, 22349.023 8235.156, 22349.023 8259.961, 22349.023 8284.766, 22349.023 8284.766, 22349.023 8284.766, 22349.023 8309.57, 22349.023 8309.57, 22349.023 8334.375, 22349.023 8359.18, 22349.023 8359.18, 22349.023 8383.984, 22373.828 8383.984, 22373.828 8383.984, 22373.828 8408.789, 22373.828 8408.789, 22373.828 8433.594, 22373.828 8458.398, 22373.828 8458.398, 22373.828 8458.398, 22373.828 8483.203, 22398.633 8483.203, 22398.633 8483.203, 22398.633 8483.203, 22398.633 8458.398, 22398.633 8433.594, 22398.633 8433.594, 22398.633 8408.789, 22398.633 8408.789, 22373.828 8383.984, 22373.828 8383.984, 22373.828 8334.375, 22373.828 8334.375, 22373.828 8309.57, 22373.828 8309.57, 22373.828 8284.766, 22373.828 8259.961, 22373.828 8259.961, 22373.828 8235.156, 22373.828 8235.156, 22373.828 8210.352, 22373.828 8210.352, 22373.828 8210.352, 22373.828 8210.352, 22373.828 8185.547, 22373.828 8185.547, 22373.828 8185.547, 22373.828 8185.547</trace>
</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98D698F-25D6-4905-BFA9-8414A2FF2B91}" type="datetimeFigureOut">
              <a:rPr lang="en-US" smtClean="0"/>
              <a:pPr/>
              <a:t>5/23/2022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135895-199D-4163-8282-E65A7DE53C1D}" type="slidenum">
              <a:rPr lang="en-US" smtClean="0"/>
              <a:pPr/>
              <a:t>‹#›</a:t>
            </a:fld>
            <a:endParaRPr lang="en-US"/>
          </a:p>
        </p:txBody>
      </p:sp>
    </p:spTree>
    <p:extLst>
      <p:ext uri="{BB962C8B-B14F-4D97-AF65-F5344CB8AC3E}">
        <p14:creationId xmlns="" xmlns:p14="http://schemas.microsoft.com/office/powerpoint/2010/main" val="18818231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606f1c2d_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4" name="Slide Image Placeholder 1"/>
          <p:cNvSpPr>
            <a:spLocks noGrp="1" noRot="1" noChangeAspect="1"/>
          </p:cNvSpPr>
          <p:nvPr>
            <p:ph type="sldImg"/>
          </p:nvPr>
        </p:nvSpPr>
        <p:spPr/>
      </p:sp>
      <p:sp>
        <p:nvSpPr>
          <p:cNvPr id="1048655" name="Notes Placeholder 2"/>
          <p:cNvSpPr>
            <a:spLocks noGrp="1"/>
          </p:cNvSpPr>
          <p:nvPr>
            <p:ph type="body" idx="1"/>
          </p:nvPr>
        </p:nvSpPr>
        <p:spPr/>
        <p:txBody>
          <a:bodyPr>
            <a:normAutofit/>
          </a:bodyPr>
          <a:lstStyle/>
          <a:p>
            <a:endParaRPr lang="en-US" dirty="0"/>
          </a:p>
        </p:txBody>
      </p:sp>
      <p:sp>
        <p:nvSpPr>
          <p:cNvPr id="1048656" name="Slide Number Placeholder 3"/>
          <p:cNvSpPr>
            <a:spLocks noGrp="1"/>
          </p:cNvSpPr>
          <p:nvPr>
            <p:ph type="sldNum" sz="quarter" idx="10"/>
          </p:nvPr>
        </p:nvSpPr>
        <p:spPr/>
        <p:txBody>
          <a:bodyPr/>
          <a:lstStyle/>
          <a:p>
            <a:fld id="{4C52D0EB-D539-4201-BDE9-D8DE12B223DE}" type="slidenum">
              <a:rPr lang="en-US" smtClean="0"/>
              <a:pPr/>
              <a:t>23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7F723155-18DF-4B20-B78A-2E7C34626136}"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F723155-18DF-4B20-B78A-2E7C34626136}"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F723155-18DF-4B20-B78A-2E7C34626136}"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39"/>
        <p:cNvGrpSpPr/>
        <p:nvPr/>
      </p:nvGrpSpPr>
      <p:grpSpPr>
        <a:xfrm>
          <a:off x="0" y="0"/>
          <a:ext cx="0" cy="0"/>
          <a:chOff x="0" y="0"/>
          <a:chExt cx="0" cy="0"/>
        </a:xfrm>
      </p:grpSpPr>
      <p:sp>
        <p:nvSpPr>
          <p:cNvPr id="42" name="Google Shape;42;p7"/>
          <p:cNvSpPr txBox="1">
            <a:spLocks noGrp="1"/>
          </p:cNvSpPr>
          <p:nvPr>
            <p:ph type="title"/>
          </p:nvPr>
        </p:nvSpPr>
        <p:spPr>
          <a:xfrm>
            <a:off x="457200" y="620333"/>
            <a:ext cx="5868600" cy="10024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3" name="Google Shape;43;p7"/>
          <p:cNvSpPr txBox="1">
            <a:spLocks noGrp="1"/>
          </p:cNvSpPr>
          <p:nvPr>
            <p:ph type="body" idx="1"/>
          </p:nvPr>
        </p:nvSpPr>
        <p:spPr>
          <a:xfrm>
            <a:off x="457200" y="1999333"/>
            <a:ext cx="3929700" cy="41692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sz="2400"/>
            </a:lvl1pPr>
            <a:lvl2pPr marL="914400" lvl="1" indent="-381000" rtl="0">
              <a:spcBef>
                <a:spcPts val="0"/>
              </a:spcBef>
              <a:spcAft>
                <a:spcPts val="0"/>
              </a:spcAft>
              <a:buSzPts val="2400"/>
              <a:buChar char="○"/>
              <a:defRPr sz="2400"/>
            </a:lvl2pPr>
            <a:lvl3pPr marL="1371600" lvl="2" indent="-381000" rtl="0">
              <a:spcBef>
                <a:spcPts val="0"/>
              </a:spcBef>
              <a:spcAft>
                <a:spcPts val="0"/>
              </a:spcAft>
              <a:buSzPts val="2400"/>
              <a:buChar char="■"/>
              <a:defRPr sz="2400"/>
            </a:lvl3pPr>
            <a:lvl4pPr marL="1828800" lvl="3" indent="-381000" rtl="0">
              <a:spcBef>
                <a:spcPts val="0"/>
              </a:spcBef>
              <a:spcAft>
                <a:spcPts val="0"/>
              </a:spcAft>
              <a:buSzPts val="2400"/>
              <a:buChar char="●"/>
              <a:defRPr sz="2400"/>
            </a:lvl4pPr>
            <a:lvl5pPr marL="2286000" lvl="4" indent="-381000" rtl="0">
              <a:spcBef>
                <a:spcPts val="0"/>
              </a:spcBef>
              <a:spcAft>
                <a:spcPts val="0"/>
              </a:spcAft>
              <a:buSzPts val="2400"/>
              <a:buChar char="○"/>
              <a:defRPr sz="2400"/>
            </a:lvl5pPr>
            <a:lvl6pPr marL="2743200" lvl="5" indent="-381000" rtl="0">
              <a:spcBef>
                <a:spcPts val="0"/>
              </a:spcBef>
              <a:spcAft>
                <a:spcPts val="0"/>
              </a:spcAft>
              <a:buSzPts val="2400"/>
              <a:buChar char="■"/>
              <a:defRPr sz="2400"/>
            </a:lvl6pPr>
            <a:lvl7pPr marL="3200400" lvl="6" indent="-381000" rtl="0">
              <a:spcBef>
                <a:spcPts val="0"/>
              </a:spcBef>
              <a:spcAft>
                <a:spcPts val="0"/>
              </a:spcAft>
              <a:buSzPts val="2400"/>
              <a:buChar char="●"/>
              <a:defRPr sz="2400"/>
            </a:lvl7pPr>
            <a:lvl8pPr marL="3657600" lvl="7" indent="-381000" rtl="0">
              <a:spcBef>
                <a:spcPts val="0"/>
              </a:spcBef>
              <a:spcAft>
                <a:spcPts val="0"/>
              </a:spcAft>
              <a:buSzPts val="2400"/>
              <a:buChar char="○"/>
              <a:defRPr sz="2400"/>
            </a:lvl8pPr>
            <a:lvl9pPr marL="4114800" lvl="8" indent="-381000" rtl="0">
              <a:spcBef>
                <a:spcPts val="0"/>
              </a:spcBef>
              <a:spcAft>
                <a:spcPts val="0"/>
              </a:spcAft>
              <a:buSzPts val="2400"/>
              <a:buChar char="■"/>
              <a:defRPr sz="2400"/>
            </a:lvl9pPr>
          </a:lstStyle>
          <a:p>
            <a:endParaRPr/>
          </a:p>
        </p:txBody>
      </p:sp>
      <p:sp>
        <p:nvSpPr>
          <p:cNvPr id="44" name="Google Shape;44;p7"/>
          <p:cNvSpPr txBox="1">
            <a:spLocks noGrp="1"/>
          </p:cNvSpPr>
          <p:nvPr>
            <p:ph type="body" idx="2"/>
          </p:nvPr>
        </p:nvSpPr>
        <p:spPr>
          <a:xfrm>
            <a:off x="4757101" y="1999333"/>
            <a:ext cx="3929700" cy="41692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sz="2400"/>
            </a:lvl1pPr>
            <a:lvl2pPr marL="914400" lvl="1" indent="-381000" rtl="0">
              <a:spcBef>
                <a:spcPts val="0"/>
              </a:spcBef>
              <a:spcAft>
                <a:spcPts val="0"/>
              </a:spcAft>
              <a:buSzPts val="2400"/>
              <a:buChar char="○"/>
              <a:defRPr sz="2400"/>
            </a:lvl2pPr>
            <a:lvl3pPr marL="1371600" lvl="2" indent="-381000" rtl="0">
              <a:spcBef>
                <a:spcPts val="0"/>
              </a:spcBef>
              <a:spcAft>
                <a:spcPts val="0"/>
              </a:spcAft>
              <a:buSzPts val="2400"/>
              <a:buChar char="■"/>
              <a:defRPr sz="2400"/>
            </a:lvl3pPr>
            <a:lvl4pPr marL="1828800" lvl="3" indent="-381000" rtl="0">
              <a:spcBef>
                <a:spcPts val="0"/>
              </a:spcBef>
              <a:spcAft>
                <a:spcPts val="0"/>
              </a:spcAft>
              <a:buSzPts val="2400"/>
              <a:buChar char="●"/>
              <a:defRPr sz="2400"/>
            </a:lvl4pPr>
            <a:lvl5pPr marL="2286000" lvl="4" indent="-381000" rtl="0">
              <a:spcBef>
                <a:spcPts val="0"/>
              </a:spcBef>
              <a:spcAft>
                <a:spcPts val="0"/>
              </a:spcAft>
              <a:buSzPts val="2400"/>
              <a:buChar char="○"/>
              <a:defRPr sz="2400"/>
            </a:lvl5pPr>
            <a:lvl6pPr marL="2743200" lvl="5" indent="-381000" rtl="0">
              <a:spcBef>
                <a:spcPts val="0"/>
              </a:spcBef>
              <a:spcAft>
                <a:spcPts val="0"/>
              </a:spcAft>
              <a:buSzPts val="2400"/>
              <a:buChar char="■"/>
              <a:defRPr sz="2400"/>
            </a:lvl6pPr>
            <a:lvl7pPr marL="3200400" lvl="6" indent="-381000" rtl="0">
              <a:spcBef>
                <a:spcPts val="0"/>
              </a:spcBef>
              <a:spcAft>
                <a:spcPts val="0"/>
              </a:spcAft>
              <a:buSzPts val="2400"/>
              <a:buChar char="●"/>
              <a:defRPr sz="2400"/>
            </a:lvl7pPr>
            <a:lvl8pPr marL="3657600" lvl="7" indent="-381000" rtl="0">
              <a:spcBef>
                <a:spcPts val="0"/>
              </a:spcBef>
              <a:spcAft>
                <a:spcPts val="0"/>
              </a:spcAft>
              <a:buSzPts val="2400"/>
              <a:buChar char="○"/>
              <a:defRPr sz="2400"/>
            </a:lvl8pPr>
            <a:lvl9pPr marL="4114800" lvl="8" indent="-381000" rtl="0">
              <a:spcBef>
                <a:spcPts val="0"/>
              </a:spcBef>
              <a:spcAft>
                <a:spcPts val="0"/>
              </a:spcAft>
              <a:buSzPts val="2400"/>
              <a:buChar char="■"/>
              <a:defRPr sz="2400"/>
            </a:lvl9pPr>
          </a:lstStyle>
          <a:p>
            <a:endParaRPr/>
          </a:p>
        </p:txBody>
      </p:sp>
      <p:sp>
        <p:nvSpPr>
          <p:cNvPr id="45" name="Google Shape;45;p7"/>
          <p:cNvSpPr txBox="1">
            <a:spLocks noGrp="1"/>
          </p:cNvSpPr>
          <p:nvPr>
            <p:ph type="sldNum" idx="12"/>
          </p:nvPr>
        </p:nvSpPr>
        <p:spPr>
          <a:xfrm>
            <a:off x="8480584" y="6333135"/>
            <a:ext cx="5487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 Dark">
  <p:cSld name="Blank - Dark">
    <p:spTree>
      <p:nvGrpSpPr>
        <p:cNvPr id="1" name="Shape 69"/>
        <p:cNvGrpSpPr/>
        <p:nvPr/>
      </p:nvGrpSpPr>
      <p:grpSpPr>
        <a:xfrm>
          <a:off x="0" y="0"/>
          <a:ext cx="0" cy="0"/>
          <a:chOff x="0" y="0"/>
          <a:chExt cx="0" cy="0"/>
        </a:xfrm>
      </p:grpSpPr>
      <p:sp>
        <p:nvSpPr>
          <p:cNvPr id="70" name="Google Shape;70;p12"/>
          <p:cNvSpPr txBox="1">
            <a:spLocks noGrp="1"/>
          </p:cNvSpPr>
          <p:nvPr>
            <p:ph type="sldNum" idx="12"/>
          </p:nvPr>
        </p:nvSpPr>
        <p:spPr>
          <a:xfrm>
            <a:off x="8480584" y="6333135"/>
            <a:ext cx="5487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F723155-18DF-4B20-B78A-2E7C34626136}"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F723155-18DF-4B20-B78A-2E7C34626136}"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7F723155-18DF-4B20-B78A-2E7C34626136}" type="datetimeFigureOut">
              <a:rPr lang="en-US" smtClean="0"/>
              <a:pPr/>
              <a:t>5/23/2022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7F723155-18DF-4B20-B78A-2E7C34626136}" type="datetimeFigureOut">
              <a:rPr lang="en-US" smtClean="0"/>
              <a:pPr/>
              <a:t>5/23/2022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7F723155-18DF-4B20-B78A-2E7C34626136}" type="datetimeFigureOut">
              <a:rPr lang="en-US" smtClean="0"/>
              <a:pPr/>
              <a:t>5/23/2022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723155-18DF-4B20-B78A-2E7C34626136}" type="datetimeFigureOut">
              <a:rPr lang="en-US" smtClean="0"/>
              <a:pPr/>
              <a:t>5/23/2022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F723155-18DF-4B20-B78A-2E7C34626136}" type="datetimeFigureOut">
              <a:rPr lang="en-US" smtClean="0"/>
              <a:pPr/>
              <a:t>5/23/2022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F723155-18DF-4B20-B78A-2E7C34626136}" type="datetimeFigureOut">
              <a:rPr lang="en-US" smtClean="0"/>
              <a:pPr/>
              <a:t>5/23/2022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2E4E1B-560F-4E23-B5B1-13575A651C9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723155-18DF-4B20-B78A-2E7C34626136}" type="datetimeFigureOut">
              <a:rPr lang="en-US" smtClean="0"/>
              <a:pPr/>
              <a:t>5/23/2022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2E4E1B-560F-4E23-B5B1-13575A651C9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customXml" Target="../ink/ink24.xml"/><Relationship Id="rId13" Type="http://schemas.openxmlformats.org/officeDocument/2006/relationships/customXml" Target="../ink/ink29.xml"/><Relationship Id="rId18" Type="http://schemas.openxmlformats.org/officeDocument/2006/relationships/customXml" Target="../ink/ink34.xml"/><Relationship Id="rId26" Type="http://schemas.openxmlformats.org/officeDocument/2006/relationships/customXml" Target="../ink/ink42.xml"/><Relationship Id="rId39" Type="http://schemas.openxmlformats.org/officeDocument/2006/relationships/customXml" Target="../ink/ink55.xml"/><Relationship Id="rId3" Type="http://schemas.openxmlformats.org/officeDocument/2006/relationships/notesSlide" Target="../notesSlides/notesSlide2.xml"/><Relationship Id="rId21" Type="http://schemas.openxmlformats.org/officeDocument/2006/relationships/customXml" Target="../ink/ink37.xml"/><Relationship Id="rId34" Type="http://schemas.openxmlformats.org/officeDocument/2006/relationships/customXml" Target="../ink/ink50.xml"/><Relationship Id="rId7" Type="http://schemas.openxmlformats.org/officeDocument/2006/relationships/customXml" Target="../ink/ink23.xml"/><Relationship Id="rId12" Type="http://schemas.openxmlformats.org/officeDocument/2006/relationships/customXml" Target="../ink/ink28.xml"/><Relationship Id="rId17" Type="http://schemas.openxmlformats.org/officeDocument/2006/relationships/customXml" Target="../ink/ink33.xml"/><Relationship Id="rId25" Type="http://schemas.openxmlformats.org/officeDocument/2006/relationships/customXml" Target="../ink/ink41.xml"/><Relationship Id="rId33" Type="http://schemas.openxmlformats.org/officeDocument/2006/relationships/customXml" Target="../ink/ink49.xml"/><Relationship Id="rId38" Type="http://schemas.openxmlformats.org/officeDocument/2006/relationships/customXml" Target="../ink/ink54.xml"/><Relationship Id="rId2" Type="http://schemas.openxmlformats.org/officeDocument/2006/relationships/slideLayout" Target="../slideLayouts/slideLayout6.xml"/><Relationship Id="rId16" Type="http://schemas.openxmlformats.org/officeDocument/2006/relationships/customXml" Target="../ink/ink32.xml"/><Relationship Id="rId20" Type="http://schemas.openxmlformats.org/officeDocument/2006/relationships/customXml" Target="../ink/ink36.xml"/><Relationship Id="rId29" Type="http://schemas.openxmlformats.org/officeDocument/2006/relationships/customXml" Target="../ink/ink45.xml"/><Relationship Id="rId1" Type="http://schemas.openxmlformats.org/officeDocument/2006/relationships/vmlDrawing" Target="../drawings/vmlDrawing1.vml"/><Relationship Id="rId6" Type="http://schemas.openxmlformats.org/officeDocument/2006/relationships/customXml" Target="../ink/ink22.xml"/><Relationship Id="rId11" Type="http://schemas.openxmlformats.org/officeDocument/2006/relationships/customXml" Target="../ink/ink27.xml"/><Relationship Id="rId24" Type="http://schemas.openxmlformats.org/officeDocument/2006/relationships/customXml" Target="../ink/ink40.xml"/><Relationship Id="rId32" Type="http://schemas.openxmlformats.org/officeDocument/2006/relationships/customXml" Target="../ink/ink48.xml"/><Relationship Id="rId37" Type="http://schemas.openxmlformats.org/officeDocument/2006/relationships/customXml" Target="../ink/ink53.xml"/><Relationship Id="rId40" Type="http://schemas.openxmlformats.org/officeDocument/2006/relationships/customXml" Target="../ink/ink56.xml"/><Relationship Id="rId5" Type="http://schemas.openxmlformats.org/officeDocument/2006/relationships/customXml" Target="../ink/ink21.xml"/><Relationship Id="rId15" Type="http://schemas.openxmlformats.org/officeDocument/2006/relationships/customXml" Target="../ink/ink31.xml"/><Relationship Id="rId23" Type="http://schemas.openxmlformats.org/officeDocument/2006/relationships/customXml" Target="../ink/ink39.xml"/><Relationship Id="rId28" Type="http://schemas.openxmlformats.org/officeDocument/2006/relationships/customXml" Target="../ink/ink44.xml"/><Relationship Id="rId36" Type="http://schemas.openxmlformats.org/officeDocument/2006/relationships/customXml" Target="../ink/ink52.xml"/><Relationship Id="rId10" Type="http://schemas.openxmlformats.org/officeDocument/2006/relationships/customXml" Target="../ink/ink26.xml"/><Relationship Id="rId19" Type="http://schemas.openxmlformats.org/officeDocument/2006/relationships/customXml" Target="../ink/ink35.xml"/><Relationship Id="rId31" Type="http://schemas.openxmlformats.org/officeDocument/2006/relationships/customXml" Target="../ink/ink47.xml"/><Relationship Id="rId4" Type="http://schemas.openxmlformats.org/officeDocument/2006/relationships/image" Target="../media/image19.jpeg"/><Relationship Id="rId9" Type="http://schemas.openxmlformats.org/officeDocument/2006/relationships/customXml" Target="../ink/ink25.xml"/><Relationship Id="rId14" Type="http://schemas.openxmlformats.org/officeDocument/2006/relationships/customXml" Target="../ink/ink30.xml"/><Relationship Id="rId22" Type="http://schemas.openxmlformats.org/officeDocument/2006/relationships/customXml" Target="../ink/ink38.xml"/><Relationship Id="rId27" Type="http://schemas.openxmlformats.org/officeDocument/2006/relationships/customXml" Target="../ink/ink43.xml"/><Relationship Id="rId30" Type="http://schemas.openxmlformats.org/officeDocument/2006/relationships/customXml" Target="../ink/ink46.xml"/><Relationship Id="rId35" Type="http://schemas.openxmlformats.org/officeDocument/2006/relationships/customXml" Target="../ink/ink51.xml"/></Relationships>
</file>

<file path=ppt/slides/_rels/slide2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295400"/>
            <a:ext cx="7543800" cy="1524000"/>
          </a:xfrm>
        </p:spPr>
        <p:txBody>
          <a:bodyPr/>
          <a:lstStyle/>
          <a:p>
            <a:r>
              <a:rPr lang="en-US" dirty="0" smtClean="0"/>
              <a:t>AC-II</a:t>
            </a:r>
            <a:br>
              <a:rPr lang="en-US" dirty="0" smtClean="0"/>
            </a:br>
            <a:r>
              <a:rPr lang="en-US" dirty="0" smtClean="0"/>
              <a:t>UNIT 4</a:t>
            </a:r>
            <a:endParaRPr lang="en-US" dirty="0"/>
          </a:p>
        </p:txBody>
      </p:sp>
      <p:sp>
        <p:nvSpPr>
          <p:cNvPr id="4" name="TextBox 3"/>
          <p:cNvSpPr txBox="1"/>
          <p:nvPr/>
        </p:nvSpPr>
        <p:spPr>
          <a:xfrm>
            <a:off x="285720" y="3000372"/>
            <a:ext cx="8382000" cy="1938992"/>
          </a:xfrm>
          <a:prstGeom prst="rect">
            <a:avLst/>
          </a:prstGeom>
          <a:noFill/>
        </p:spPr>
        <p:txBody>
          <a:bodyPr wrap="square" rtlCol="0">
            <a:spAutoFit/>
          </a:bodyPr>
          <a:lstStyle/>
          <a:p>
            <a:r>
              <a:rPr lang="en-IN" sz="2400" b="1" dirty="0" smtClean="0"/>
              <a:t>DIGITAL TO ANALOG AND ANALOG TO DIGITAL CONVERTERS </a:t>
            </a:r>
          </a:p>
          <a:p>
            <a:endParaRPr lang="en-IN" sz="2400" b="1" dirty="0" smtClean="0"/>
          </a:p>
          <a:p>
            <a:r>
              <a:rPr lang="en-IN" sz="2400" dirty="0" smtClean="0"/>
              <a:t>Digital-to-</a:t>
            </a:r>
            <a:r>
              <a:rPr lang="en-IN" sz="2400" dirty="0" err="1" smtClean="0"/>
              <a:t>analog</a:t>
            </a:r>
            <a:r>
              <a:rPr lang="en-IN" sz="2400" dirty="0" smtClean="0"/>
              <a:t> converters (DAC):Weighted resistor, R-2R ladder, resistor string etc. </a:t>
            </a:r>
            <a:r>
              <a:rPr lang="en-IN" sz="2400" dirty="0" err="1" smtClean="0"/>
              <a:t>Analog</a:t>
            </a:r>
            <a:r>
              <a:rPr lang="en-IN" sz="2400" dirty="0" smtClean="0"/>
              <a:t> to-digital converters (ADC): Single slope, dual slope, successive approximation, flash.</a:t>
            </a:r>
            <a:endParaRPr lang="en-US" dirty="0">
              <a:latin typeface="Arial Black" pitchFamily="34" charset="0"/>
            </a:endParaRPr>
          </a:p>
        </p:txBody>
      </p:sp>
    </p:spTree>
    <p:extLst>
      <p:ext uri="{BB962C8B-B14F-4D97-AF65-F5344CB8AC3E}">
        <p14:creationId xmlns="" xmlns:p14="http://schemas.microsoft.com/office/powerpoint/2010/main" val="3341900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034" y="214290"/>
            <a:ext cx="8229600" cy="703282"/>
          </a:xfrm>
        </p:spPr>
        <p:txBody>
          <a:bodyPr>
            <a:normAutofit fontScale="90000"/>
          </a:bodyPr>
          <a:lstStyle/>
          <a:p>
            <a:r>
              <a:rPr lang="en-US" dirty="0" smtClean="0"/>
              <a:t>R-2R Ladder for switch position 100</a:t>
            </a:r>
            <a:endParaRPr lang="en-IN" dirty="0"/>
          </a:p>
        </p:txBody>
      </p:sp>
      <p:sp>
        <p:nvSpPr>
          <p:cNvPr id="5" name="TextBox 4"/>
          <p:cNvSpPr txBox="1"/>
          <p:nvPr/>
        </p:nvSpPr>
        <p:spPr>
          <a:xfrm>
            <a:off x="500034" y="928670"/>
            <a:ext cx="7929618" cy="707886"/>
          </a:xfrm>
          <a:prstGeom prst="rect">
            <a:avLst/>
          </a:prstGeom>
          <a:noFill/>
        </p:spPr>
        <p:txBody>
          <a:bodyPr wrap="square" rtlCol="0">
            <a:spAutoFit/>
          </a:bodyPr>
          <a:lstStyle/>
          <a:p>
            <a:r>
              <a:rPr lang="en-US" sz="2000" dirty="0" smtClean="0">
                <a:latin typeface="Times New Roman" pitchFamily="18" charset="0"/>
                <a:cs typeface="Times New Roman" pitchFamily="18" charset="0"/>
              </a:rPr>
              <a:t>Consider a 3-bit DAC, where the switch position corresponds to  the binary word 100 (d1-MSB;d3 – LSB)</a:t>
            </a:r>
            <a:endParaRPr lang="en-IN" sz="2000" dirty="0">
              <a:latin typeface="Times New Roman" pitchFamily="18" charset="0"/>
              <a:cs typeface="Times New Roman" pitchFamily="18" charset="0"/>
            </a:endParaRPr>
          </a:p>
        </p:txBody>
      </p:sp>
      <p:pic>
        <p:nvPicPr>
          <p:cNvPr id="20481" name="Picture 1"/>
          <p:cNvPicPr>
            <a:picLocks noChangeAspect="1" noChangeArrowheads="1"/>
          </p:cNvPicPr>
          <p:nvPr/>
        </p:nvPicPr>
        <p:blipFill>
          <a:blip r:embed="rId2"/>
          <a:srcRect/>
          <a:stretch>
            <a:fillRect/>
          </a:stretch>
        </p:blipFill>
        <p:spPr bwMode="auto">
          <a:xfrm>
            <a:off x="571472" y="1643050"/>
            <a:ext cx="4679987" cy="2428892"/>
          </a:xfrm>
          <a:prstGeom prst="rect">
            <a:avLst/>
          </a:prstGeom>
          <a:noFill/>
          <a:ln w="9525">
            <a:noFill/>
            <a:miter lim="800000"/>
            <a:headEnd/>
            <a:tailEnd/>
          </a:ln>
          <a:effectLst/>
        </p:spPr>
      </p:pic>
      <p:pic>
        <p:nvPicPr>
          <p:cNvPr id="8" name="Picture 3"/>
          <p:cNvPicPr>
            <a:picLocks noChangeAspect="1" noChangeArrowheads="1"/>
          </p:cNvPicPr>
          <p:nvPr/>
        </p:nvPicPr>
        <p:blipFill>
          <a:blip r:embed="rId3"/>
          <a:srcRect/>
          <a:stretch>
            <a:fillRect/>
          </a:stretch>
        </p:blipFill>
        <p:spPr bwMode="auto">
          <a:xfrm>
            <a:off x="571472" y="4286256"/>
            <a:ext cx="4643470" cy="2143140"/>
          </a:xfrm>
          <a:prstGeom prst="rect">
            <a:avLst/>
          </a:prstGeom>
          <a:noFill/>
          <a:ln w="9525">
            <a:noFill/>
            <a:miter lim="800000"/>
            <a:headEnd/>
            <a:tailEnd/>
          </a:ln>
          <a:effectLst/>
        </p:spPr>
      </p:pic>
      <p:sp>
        <p:nvSpPr>
          <p:cNvPr id="9" name="TextBox 8"/>
          <p:cNvSpPr txBox="1"/>
          <p:nvPr/>
        </p:nvSpPr>
        <p:spPr>
          <a:xfrm>
            <a:off x="1857356" y="6488668"/>
            <a:ext cx="2214578" cy="369332"/>
          </a:xfrm>
          <a:prstGeom prst="rect">
            <a:avLst/>
          </a:prstGeom>
          <a:noFill/>
        </p:spPr>
        <p:txBody>
          <a:bodyPr wrap="square" rtlCol="0">
            <a:spAutoFit/>
          </a:bodyPr>
          <a:lstStyle/>
          <a:p>
            <a:r>
              <a:rPr lang="en-US" b="1" dirty="0" smtClean="0"/>
              <a:t>EQUIVALENT CIRCUIT</a:t>
            </a:r>
            <a:endParaRPr lang="en-IN"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53966"/>
          </a:xfrm>
        </p:spPr>
        <p:txBody>
          <a:bodyPr>
            <a:normAutofit fontScale="90000"/>
          </a:bodyPr>
          <a:lstStyle/>
          <a:p>
            <a:r>
              <a:rPr lang="en-US" dirty="0" smtClean="0"/>
              <a:t>Analysis</a:t>
            </a:r>
            <a:endParaRPr lang="en-IN" dirty="0"/>
          </a:p>
        </p:txBody>
      </p:sp>
      <p:pic>
        <p:nvPicPr>
          <p:cNvPr id="46084" name="Picture 4"/>
          <p:cNvPicPr>
            <a:picLocks noChangeAspect="1" noChangeArrowheads="1"/>
          </p:cNvPicPr>
          <p:nvPr/>
        </p:nvPicPr>
        <p:blipFill>
          <a:blip r:embed="rId2"/>
          <a:srcRect/>
          <a:stretch>
            <a:fillRect/>
          </a:stretch>
        </p:blipFill>
        <p:spPr bwMode="auto">
          <a:xfrm>
            <a:off x="500034" y="714356"/>
            <a:ext cx="3786214" cy="2837968"/>
          </a:xfrm>
          <a:prstGeom prst="rect">
            <a:avLst/>
          </a:prstGeom>
          <a:noFill/>
          <a:ln w="9525">
            <a:noFill/>
            <a:miter lim="800000"/>
            <a:headEnd/>
            <a:tailEnd/>
          </a:ln>
          <a:effectLst/>
        </p:spPr>
      </p:pic>
      <p:pic>
        <p:nvPicPr>
          <p:cNvPr id="46085" name="Picture 5"/>
          <p:cNvPicPr>
            <a:picLocks noChangeAspect="1" noChangeArrowheads="1"/>
          </p:cNvPicPr>
          <p:nvPr/>
        </p:nvPicPr>
        <p:blipFill>
          <a:blip r:embed="rId3"/>
          <a:srcRect/>
          <a:stretch>
            <a:fillRect/>
          </a:stretch>
        </p:blipFill>
        <p:spPr bwMode="auto">
          <a:xfrm>
            <a:off x="4500562" y="714356"/>
            <a:ext cx="4001482" cy="2347918"/>
          </a:xfrm>
          <a:prstGeom prst="rect">
            <a:avLst/>
          </a:prstGeom>
          <a:noFill/>
          <a:ln w="9525">
            <a:noFill/>
            <a:miter lim="800000"/>
            <a:headEnd/>
            <a:tailEnd/>
          </a:ln>
          <a:effectLst/>
        </p:spPr>
      </p:pic>
      <p:pic>
        <p:nvPicPr>
          <p:cNvPr id="46086" name="Picture 6"/>
          <p:cNvPicPr>
            <a:picLocks noChangeAspect="1" noChangeArrowheads="1"/>
          </p:cNvPicPr>
          <p:nvPr/>
        </p:nvPicPr>
        <p:blipFill>
          <a:blip r:embed="rId4"/>
          <a:srcRect/>
          <a:stretch>
            <a:fillRect/>
          </a:stretch>
        </p:blipFill>
        <p:spPr bwMode="auto">
          <a:xfrm>
            <a:off x="2357422" y="3714752"/>
            <a:ext cx="3948116" cy="2745305"/>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6" name="Picture 2"/>
          <p:cNvPicPr>
            <a:picLocks noGrp="1" noChangeAspect="1" noChangeArrowheads="1"/>
          </p:cNvPicPr>
          <p:nvPr>
            <p:ph idx="1"/>
          </p:nvPr>
        </p:nvPicPr>
        <p:blipFill>
          <a:blip r:embed="rId2"/>
          <a:srcRect/>
          <a:stretch>
            <a:fillRect/>
          </a:stretch>
        </p:blipFill>
        <p:spPr bwMode="auto">
          <a:xfrm>
            <a:off x="1428728" y="357166"/>
            <a:ext cx="6357981" cy="5768997"/>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9CDCAD14-917E-47B5-8E6C-AC254CE773F7}"/>
              </a:ext>
            </a:extLst>
          </p:cNvPr>
          <p:cNvSpPr>
            <a:spLocks noGrp="1"/>
          </p:cNvSpPr>
          <p:nvPr>
            <p:ph idx="1"/>
          </p:nvPr>
        </p:nvSpPr>
        <p:spPr>
          <a:xfrm>
            <a:off x="951475" y="1000108"/>
            <a:ext cx="7429499" cy="4799044"/>
          </a:xfrm>
        </p:spPr>
        <p:txBody>
          <a:bodyPr>
            <a:normAutofit fontScale="77500" lnSpcReduction="20000"/>
          </a:bodyPr>
          <a:lstStyle/>
          <a:p>
            <a:pPr marL="0" indent="0">
              <a:buNone/>
            </a:pPr>
            <a:r>
              <a:rPr lang="en-US" sz="3100" b="1" u="sng" dirty="0" smtClean="0">
                <a:latin typeface="Times New Roman" pitchFamily="18" charset="0"/>
                <a:cs typeface="Times New Roman" pitchFamily="18" charset="0"/>
              </a:rPr>
              <a:t>Advantages:</a:t>
            </a:r>
            <a:endParaRPr lang="en-US" sz="3100" b="1" u="sng" dirty="0">
              <a:latin typeface="Times New Roman" pitchFamily="18" charset="0"/>
              <a:cs typeface="Times New Roman" pitchFamily="18" charset="0"/>
            </a:endParaRPr>
          </a:p>
          <a:p>
            <a:r>
              <a:rPr lang="en-US" dirty="0">
                <a:latin typeface="Times New Roman" pitchFamily="18" charset="0"/>
                <a:cs typeface="Times New Roman" pitchFamily="18" charset="0"/>
              </a:rPr>
              <a:t>It is inexpensive and as it uses only 2 values of R, accurate fabrication is possible</a:t>
            </a:r>
          </a:p>
          <a:p>
            <a:r>
              <a:rPr lang="en-US" dirty="0">
                <a:latin typeface="Times New Roman" pitchFamily="18" charset="0"/>
                <a:cs typeface="Times New Roman" pitchFamily="18" charset="0"/>
              </a:rPr>
              <a:t>It is fast and has fixed output impedance </a:t>
            </a:r>
            <a:r>
              <a:rPr lang="en-US" dirty="0" smtClean="0">
                <a:latin typeface="Times New Roman" pitchFamily="18" charset="0"/>
                <a:cs typeface="Times New Roman" pitchFamily="18" charset="0"/>
              </a:rPr>
              <a:t>(R) </a:t>
            </a:r>
            <a:r>
              <a:rPr lang="en-US" dirty="0">
                <a:latin typeface="Times New Roman" pitchFamily="18" charset="0"/>
                <a:cs typeface="Times New Roman" pitchFamily="18" charset="0"/>
              </a:rPr>
              <a:t>regardless of number of bits</a:t>
            </a:r>
          </a:p>
          <a:p>
            <a:r>
              <a:rPr lang="en-US" dirty="0">
                <a:latin typeface="Times New Roman" pitchFamily="18" charset="0"/>
                <a:cs typeface="Times New Roman" pitchFamily="18" charset="0"/>
              </a:rPr>
              <a:t>It is scalable to any desired number of </a:t>
            </a:r>
            <a:r>
              <a:rPr lang="en-US" dirty="0" smtClean="0">
                <a:latin typeface="Times New Roman" pitchFamily="18" charset="0"/>
                <a:cs typeface="Times New Roman" pitchFamily="18" charset="0"/>
              </a:rPr>
              <a:t>bits</a:t>
            </a:r>
          </a:p>
          <a:p>
            <a:pPr>
              <a:buNone/>
            </a:pPr>
            <a:r>
              <a:rPr lang="en-US" b="1" u="sng" dirty="0" smtClean="0">
                <a:latin typeface="Times New Roman" pitchFamily="18" charset="0"/>
                <a:cs typeface="Times New Roman" pitchFamily="18" charset="0"/>
              </a:rPr>
              <a:t>Disadvantages:</a:t>
            </a:r>
            <a:endParaRPr lang="en-IN" u="sng" dirty="0" smtClean="0">
              <a:latin typeface="Times New Roman" pitchFamily="18" charset="0"/>
              <a:cs typeface="Times New Roman" pitchFamily="18" charset="0"/>
            </a:endParaRPr>
          </a:p>
          <a:p>
            <a:pPr lvl="0"/>
            <a:r>
              <a:rPr lang="en-US" dirty="0" smtClean="0">
                <a:latin typeface="Times New Roman" pitchFamily="18" charset="0"/>
                <a:cs typeface="Times New Roman" pitchFamily="18" charset="0"/>
              </a:rPr>
              <a:t>In this type of DAC, where there is a change in the input, changes a current flow in the resistor which causes more power dissipation which creates non-linearity in DAC.</a:t>
            </a:r>
            <a:endParaRPr lang="en-IN" dirty="0" smtClean="0">
              <a:latin typeface="Times New Roman" pitchFamily="18" charset="0"/>
              <a:cs typeface="Times New Roman" pitchFamily="18" charset="0"/>
            </a:endParaRPr>
          </a:p>
          <a:p>
            <a:pPr lvl="0"/>
            <a:r>
              <a:rPr lang="en-US" dirty="0" smtClean="0">
                <a:latin typeface="Times New Roman" pitchFamily="18" charset="0"/>
                <a:cs typeface="Times New Roman" pitchFamily="18" charset="0"/>
              </a:rPr>
              <a:t>With increasing output bits the circuit becomes larger.</a:t>
            </a:r>
            <a:endParaRPr lang="en-IN" dirty="0" smtClean="0">
              <a:latin typeface="Times New Roman" pitchFamily="18" charset="0"/>
              <a:cs typeface="Times New Roman"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2599150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dirty="0"/>
          </a:p>
        </p:txBody>
      </p:sp>
      <p:pic>
        <p:nvPicPr>
          <p:cNvPr id="1026" name="Picture 2"/>
          <p:cNvPicPr>
            <a:picLocks noChangeAspect="1" noChangeArrowheads="1"/>
          </p:cNvPicPr>
          <p:nvPr/>
        </p:nvPicPr>
        <p:blipFill>
          <a:blip r:embed="rId2"/>
          <a:srcRect/>
          <a:stretch>
            <a:fillRect/>
          </a:stretch>
        </p:blipFill>
        <p:spPr bwMode="auto">
          <a:xfrm>
            <a:off x="428596" y="642918"/>
            <a:ext cx="8215370" cy="564360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2714612" y="714356"/>
            <a:ext cx="3990975" cy="695325"/>
          </a:xfrm>
          <a:prstGeom prst="rect">
            <a:avLst/>
          </a:prstGeom>
          <a:noFill/>
          <a:ln w="9525">
            <a:noFill/>
            <a:miter lim="800000"/>
            <a:headEnd/>
            <a:tailEnd/>
          </a:ln>
          <a:effectLst/>
        </p:spPr>
      </p:pic>
      <p:sp>
        <p:nvSpPr>
          <p:cNvPr id="5" name="TextBox 4"/>
          <p:cNvSpPr txBox="1"/>
          <p:nvPr/>
        </p:nvSpPr>
        <p:spPr>
          <a:xfrm>
            <a:off x="2428860" y="857232"/>
            <a:ext cx="500066" cy="369332"/>
          </a:xfrm>
          <a:prstGeom prst="rect">
            <a:avLst/>
          </a:prstGeom>
          <a:noFill/>
        </p:spPr>
        <p:txBody>
          <a:bodyPr wrap="square" rtlCol="0">
            <a:spAutoFit/>
          </a:bodyPr>
          <a:lstStyle/>
          <a:p>
            <a:r>
              <a:rPr lang="en-US" dirty="0" smtClean="0"/>
              <a:t>Io</a:t>
            </a:r>
            <a:endParaRPr lang="en-IN" dirty="0"/>
          </a:p>
        </p:txBody>
      </p:sp>
      <p:sp>
        <p:nvSpPr>
          <p:cNvPr id="6" name="Title 5"/>
          <p:cNvSpPr txBox="1">
            <a:spLocks noGrp="1"/>
          </p:cNvSpPr>
          <p:nvPr>
            <p:ph type="title"/>
          </p:nvPr>
        </p:nvSpPr>
        <p:spPr>
          <a:xfrm>
            <a:off x="642910" y="1928802"/>
            <a:ext cx="8229600" cy="2554545"/>
          </a:xfrm>
          <a:prstGeom prst="rect">
            <a:avLst/>
          </a:prstGeom>
          <a:noFill/>
        </p:spPr>
        <p:txBody>
          <a:bodyPr wrap="square" rtlCol="0">
            <a:spAutoFit/>
          </a:bodyPr>
          <a:lstStyle/>
          <a:p>
            <a:pPr algn="l"/>
            <a:r>
              <a:rPr lang="en-US" sz="3200" dirty="0" smtClean="0">
                <a:solidFill>
                  <a:srgbClr val="FF0000"/>
                </a:solidFill>
              </a:rPr>
              <a:t>           d</a:t>
            </a:r>
            <a:r>
              <a:rPr lang="en-US" sz="1800" dirty="0" smtClean="0">
                <a:solidFill>
                  <a:srgbClr val="FF0000"/>
                </a:solidFill>
              </a:rPr>
              <a:t>1</a:t>
            </a:r>
            <a:r>
              <a:rPr lang="en-US" sz="3200" dirty="0" smtClean="0">
                <a:solidFill>
                  <a:srgbClr val="FF0000"/>
                </a:solidFill>
              </a:rPr>
              <a:t>d</a:t>
            </a:r>
            <a:r>
              <a:rPr lang="en-US" sz="1800" dirty="0" smtClean="0">
                <a:solidFill>
                  <a:srgbClr val="FF0000"/>
                </a:solidFill>
              </a:rPr>
              <a:t>2</a:t>
            </a:r>
            <a:r>
              <a:rPr lang="en-US" sz="3200" dirty="0" smtClean="0">
                <a:solidFill>
                  <a:srgbClr val="FF0000"/>
                </a:solidFill>
              </a:rPr>
              <a:t>d</a:t>
            </a:r>
            <a:r>
              <a:rPr lang="en-US" sz="1800" dirty="0" smtClean="0">
                <a:solidFill>
                  <a:srgbClr val="FF0000"/>
                </a:solidFill>
              </a:rPr>
              <a:t>3 </a:t>
            </a:r>
            <a:r>
              <a:rPr lang="en-US" sz="2800" dirty="0" smtClean="0">
                <a:solidFill>
                  <a:srgbClr val="FF0000"/>
                </a:solidFill>
              </a:rPr>
              <a:t>d</a:t>
            </a:r>
            <a:r>
              <a:rPr lang="en-US" sz="1800" dirty="0" smtClean="0">
                <a:solidFill>
                  <a:srgbClr val="FF0000"/>
                </a:solidFill>
              </a:rPr>
              <a:t>4</a:t>
            </a:r>
            <a:r>
              <a:rPr lang="en-US" sz="3200" dirty="0" smtClean="0">
                <a:solidFill>
                  <a:srgbClr val="FF0000"/>
                </a:solidFill>
              </a:rPr>
              <a:t/>
            </a:r>
            <a:br>
              <a:rPr lang="en-US" sz="3200" dirty="0" smtClean="0">
                <a:solidFill>
                  <a:srgbClr val="FF0000"/>
                </a:solidFill>
              </a:rPr>
            </a:br>
            <a:r>
              <a:rPr lang="en-US" sz="3200" dirty="0" err="1" smtClean="0">
                <a:solidFill>
                  <a:srgbClr val="FF0000"/>
                </a:solidFill>
              </a:rPr>
              <a:t>i</a:t>
            </a:r>
            <a:r>
              <a:rPr lang="en-US" sz="3200" dirty="0" smtClean="0">
                <a:solidFill>
                  <a:srgbClr val="FF0000"/>
                </a:solidFill>
              </a:rPr>
              <a:t>/p ----1 0  0 1</a:t>
            </a:r>
            <a:br>
              <a:rPr lang="en-US" sz="3200" dirty="0" smtClean="0">
                <a:solidFill>
                  <a:srgbClr val="FF0000"/>
                </a:solidFill>
              </a:rPr>
            </a:br>
            <a:r>
              <a:rPr lang="en-US" sz="3200" dirty="0" smtClean="0">
                <a:solidFill>
                  <a:srgbClr val="FF0000"/>
                </a:solidFill>
              </a:rPr>
              <a:t>Io = 10/10k(1/2 + 0 + 0 + 1/16)</a:t>
            </a:r>
            <a:br>
              <a:rPr lang="en-US" sz="3200" dirty="0" smtClean="0">
                <a:solidFill>
                  <a:srgbClr val="FF0000"/>
                </a:solidFill>
              </a:rPr>
            </a:br>
            <a:r>
              <a:rPr lang="en-US" sz="3200" dirty="0" smtClean="0">
                <a:solidFill>
                  <a:srgbClr val="FF0000"/>
                </a:solidFill>
              </a:rPr>
              <a:t>Io = 0.0006A</a:t>
            </a:r>
            <a:br>
              <a:rPr lang="en-US" sz="3200" dirty="0" smtClean="0">
                <a:solidFill>
                  <a:srgbClr val="FF0000"/>
                </a:solidFill>
              </a:rPr>
            </a:br>
            <a:r>
              <a:rPr lang="en-US" sz="3200" dirty="0" smtClean="0">
                <a:solidFill>
                  <a:srgbClr val="FF0000"/>
                </a:solidFill>
              </a:rPr>
              <a:t>Vo = Io </a:t>
            </a:r>
            <a:r>
              <a:rPr lang="en-US" sz="3200" dirty="0" err="1" smtClean="0">
                <a:solidFill>
                  <a:srgbClr val="FF0000"/>
                </a:solidFill>
              </a:rPr>
              <a:t>Rf</a:t>
            </a:r>
            <a:r>
              <a:rPr lang="en-US" sz="3200" dirty="0" smtClean="0">
                <a:solidFill>
                  <a:srgbClr val="FF0000"/>
                </a:solidFill>
              </a:rPr>
              <a:t> = 5.625V</a:t>
            </a:r>
            <a:endParaRPr lang="en-IN" sz="3200" dirty="0">
              <a:solidFill>
                <a:srgbClr val="FF0000"/>
              </a:solidFill>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b="1" dirty="0" smtClean="0"/>
              <a:t>What output voltage would be produced by a D/A converter whose output range is</a:t>
            </a:r>
            <a:endParaRPr lang="en-IN" dirty="0" smtClean="0"/>
          </a:p>
          <a:p>
            <a:pPr>
              <a:buNone/>
            </a:pPr>
            <a:r>
              <a:rPr lang="en-US" b="1" dirty="0" smtClean="0"/>
              <a:t>    0 to 10V and whose input binary number is 0100 for a 4 bit DAC? </a:t>
            </a:r>
          </a:p>
          <a:p>
            <a:pPr>
              <a:buNone/>
            </a:pPr>
            <a:r>
              <a:rPr lang="en-US" dirty="0" smtClean="0">
                <a:solidFill>
                  <a:srgbClr val="FF0000"/>
                </a:solidFill>
              </a:rPr>
              <a:t>Output voltage= [(Output range)/2</a:t>
            </a:r>
            <a:r>
              <a:rPr lang="en-US" baseline="30000" dirty="0" smtClean="0">
                <a:solidFill>
                  <a:srgbClr val="FF0000"/>
                </a:solidFill>
              </a:rPr>
              <a:t>n</a:t>
            </a:r>
            <a:r>
              <a:rPr lang="en-US" dirty="0" smtClean="0">
                <a:solidFill>
                  <a:srgbClr val="FF0000"/>
                </a:solidFill>
              </a:rPr>
              <a:t>] x (Decimal  equivalent of input binary)</a:t>
            </a:r>
          </a:p>
          <a:p>
            <a:pPr>
              <a:buNone/>
            </a:pPr>
            <a:r>
              <a:rPr lang="en-US" dirty="0" smtClean="0"/>
              <a:t>= (10/2^4) * 4</a:t>
            </a:r>
          </a:p>
          <a:p>
            <a:pPr>
              <a:buNone/>
            </a:pPr>
            <a:r>
              <a:rPr lang="en-US" dirty="0" smtClean="0"/>
              <a:t>= ?</a:t>
            </a:r>
            <a:endParaRPr lang="en-IN" dirty="0" smtClean="0"/>
          </a:p>
          <a:p>
            <a:pPr>
              <a:buNone/>
            </a:pPr>
            <a:endParaRPr lang="en-IN" dirty="0" smtClean="0"/>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4"/>
          <p:cNvSpPr txBox="1">
            <a:spLocks noGrp="1"/>
          </p:cNvSpPr>
          <p:nvPr>
            <p:ph type="title"/>
          </p:nvPr>
        </p:nvSpPr>
        <p:spPr>
          <a:xfrm>
            <a:off x="457200" y="620333"/>
            <a:ext cx="7615262" cy="879841"/>
          </a:xfrm>
          <a:prstGeom prst="rect">
            <a:avLst/>
          </a:prstGeom>
        </p:spPr>
        <p:txBody>
          <a:bodyPr spcFirstLastPara="1" wrap="square" lIns="0" tIns="0" rIns="0" bIns="0" anchor="ctr" anchorCtr="0">
            <a:noAutofit/>
          </a:bodyPr>
          <a:lstStyle/>
          <a:p>
            <a:pPr marL="0" lvl="0" indent="0" rtl="0">
              <a:spcBef>
                <a:spcPts val="0"/>
              </a:spcBef>
              <a:spcAft>
                <a:spcPts val="0"/>
              </a:spcAft>
              <a:buNone/>
            </a:pPr>
            <a:r>
              <a:rPr lang="en-US" dirty="0" smtClean="0"/>
              <a:t>ADC</a:t>
            </a:r>
            <a:endParaRPr dirty="0"/>
          </a:p>
        </p:txBody>
      </p:sp>
      <p:sp>
        <p:nvSpPr>
          <p:cNvPr id="83" name="Google Shape;83;p14"/>
          <p:cNvSpPr txBox="1">
            <a:spLocks noGrp="1"/>
          </p:cNvSpPr>
          <p:nvPr>
            <p:ph type="body" idx="1"/>
          </p:nvPr>
        </p:nvSpPr>
        <p:spPr>
          <a:xfrm>
            <a:off x="457200" y="1999333"/>
            <a:ext cx="4191000" cy="4169200"/>
          </a:xfrm>
          <a:prstGeom prst="rect">
            <a:avLst/>
          </a:prstGeom>
        </p:spPr>
        <p:txBody>
          <a:bodyPr spcFirstLastPara="1" wrap="square" lIns="0" tIns="0" rIns="0" bIns="0" anchor="t" anchorCtr="0">
            <a:noAutofit/>
          </a:bodyPr>
          <a:lstStyle/>
          <a:p>
            <a:pPr marL="0" indent="0">
              <a:buSzPts val="1100"/>
              <a:buFont typeface="Arial" pitchFamily="34" charset="0"/>
              <a:buChar char="•"/>
            </a:pPr>
            <a:r>
              <a:rPr lang="en-US" sz="1800" dirty="0" smtClean="0"/>
              <a:t>  </a:t>
            </a:r>
            <a:r>
              <a:rPr lang="en-US" sz="1800" dirty="0" smtClean="0">
                <a:latin typeface="Times New Roman" pitchFamily="18" charset="0"/>
                <a:cs typeface="Times New Roman" pitchFamily="18" charset="0"/>
              </a:rPr>
              <a:t>An Analog to Digital Converter </a:t>
            </a:r>
            <a:r>
              <a:rPr lang="en-US" sz="1800" b="1" dirty="0" smtClean="0">
                <a:latin typeface="Times New Roman" pitchFamily="18" charset="0"/>
                <a:cs typeface="Times New Roman" pitchFamily="18" charset="0"/>
              </a:rPr>
              <a:t>(ADC)</a:t>
            </a:r>
            <a:r>
              <a:rPr lang="en-US" sz="1800" dirty="0" smtClean="0">
                <a:latin typeface="Times New Roman" pitchFamily="18" charset="0"/>
                <a:cs typeface="Times New Roman" pitchFamily="18" charset="0"/>
              </a:rPr>
              <a:t> converts an analog signal into a digital signal. The digital signal is represented with a binary code, which is a combination of bits 0 and 1.</a:t>
            </a:r>
          </a:p>
          <a:p>
            <a:pPr marL="0" lvl="0" indent="0">
              <a:buSzPts val="1100"/>
              <a:buNone/>
            </a:pPr>
            <a:r>
              <a:rPr lang="en-US" sz="1800" dirty="0" smtClean="0"/>
              <a:t> </a:t>
            </a:r>
            <a:endParaRPr sz="1800" dirty="0"/>
          </a:p>
        </p:txBody>
      </p:sp>
      <p:sp>
        <p:nvSpPr>
          <p:cNvPr id="82" name="Google Shape;82;p14"/>
          <p:cNvSpPr txBox="1">
            <a:spLocks noGrp="1"/>
          </p:cNvSpPr>
          <p:nvPr>
            <p:ph type="body" idx="2"/>
          </p:nvPr>
        </p:nvSpPr>
        <p:spPr>
          <a:prstGeom prst="rect">
            <a:avLst/>
          </a:prstGeom>
        </p:spPr>
        <p:txBody>
          <a:bodyPr spcFirstLastPara="1" wrap="square" lIns="0" tIns="0" rIns="0" bIns="0" anchor="t" anchorCtr="0">
            <a:noAutofit/>
          </a:bodyPr>
          <a:lstStyle/>
          <a:p>
            <a:pPr marL="0" lvl="0" indent="0">
              <a:buSzPts val="1100"/>
              <a:buFont typeface="Arial" pitchFamily="34" charset="0"/>
              <a:buChar char="•"/>
            </a:pPr>
            <a:r>
              <a:rPr lang="en-US" sz="1800" dirty="0" smtClean="0"/>
              <a:t> </a:t>
            </a:r>
            <a:r>
              <a:rPr lang="en-US" sz="1800" dirty="0" smtClean="0">
                <a:latin typeface="Times New Roman" pitchFamily="18" charset="0"/>
                <a:cs typeface="Times New Roman" pitchFamily="18" charset="0"/>
              </a:rPr>
              <a:t>An Analog to Digital Converter </a:t>
            </a:r>
            <a:r>
              <a:rPr lang="en-US" sz="1800" b="1" dirty="0" smtClean="0">
                <a:latin typeface="Times New Roman" pitchFamily="18" charset="0"/>
                <a:cs typeface="Times New Roman" pitchFamily="18" charset="0"/>
              </a:rPr>
              <a:t>(ADC)</a:t>
            </a:r>
            <a:r>
              <a:rPr lang="en-US" sz="1800" dirty="0" smtClean="0">
                <a:latin typeface="Times New Roman" pitchFamily="18" charset="0"/>
                <a:cs typeface="Times New Roman" pitchFamily="18" charset="0"/>
              </a:rPr>
              <a:t> consists of a single analog input and many binary outputs. In general, the number of binary outputs of ADC will be a power of two.</a:t>
            </a:r>
            <a:endParaRPr sz="1800" b="1" dirty="0">
              <a:latin typeface="Times New Roman" pitchFamily="18" charset="0"/>
              <a:cs typeface="Times New Roman" pitchFamily="18" charset="0"/>
            </a:endParaRPr>
          </a:p>
        </p:txBody>
      </p:sp>
      <p:sp>
        <p:nvSpPr>
          <p:cNvPr id="85" name="Google Shape;85;p14"/>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17</a:t>
            </a:fld>
            <a:endParaRPr/>
          </a:p>
        </p:txBody>
      </p:sp>
      <p:sp>
        <p:nvSpPr>
          <p:cNvPr id="84" name="Google Shape;84;p14"/>
          <p:cNvSpPr txBox="1">
            <a:spLocks noGrp="1"/>
          </p:cNvSpPr>
          <p:nvPr>
            <p:ph type="body" idx="4294967295"/>
          </p:nvPr>
        </p:nvSpPr>
        <p:spPr>
          <a:xfrm>
            <a:off x="0" y="5411788"/>
            <a:ext cx="8229600" cy="873125"/>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endParaRPr sz="1200" dirty="0"/>
          </a:p>
          <a:p>
            <a:pPr marL="0" lvl="0" indent="0" algn="l" rtl="0">
              <a:spcBef>
                <a:spcPts val="0"/>
              </a:spcBef>
              <a:spcAft>
                <a:spcPts val="0"/>
              </a:spcAft>
              <a:buNone/>
            </a:pPr>
            <a:endParaRPr sz="1200" dirty="0"/>
          </a:p>
        </p:txBody>
      </p:sp>
      <p:pic>
        <p:nvPicPr>
          <p:cNvPr id="57346" name="Picture 2" descr="ADC"/>
          <p:cNvPicPr>
            <a:picLocks noChangeAspect="1" noChangeArrowheads="1"/>
          </p:cNvPicPr>
          <p:nvPr/>
        </p:nvPicPr>
        <p:blipFill>
          <a:blip r:embed="rId3"/>
          <a:srcRect/>
          <a:stretch>
            <a:fillRect/>
          </a:stretch>
        </p:blipFill>
        <p:spPr bwMode="auto">
          <a:xfrm>
            <a:off x="1828800" y="3937000"/>
            <a:ext cx="5715000" cy="2705101"/>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18</a:t>
            </a:fld>
            <a:endParaRPr lang="en"/>
          </a:p>
        </p:txBody>
      </p:sp>
      <p:sp>
        <p:nvSpPr>
          <p:cNvPr id="3" name="TextBox 2"/>
          <p:cNvSpPr txBox="1"/>
          <p:nvPr/>
        </p:nvSpPr>
        <p:spPr>
          <a:xfrm>
            <a:off x="304800" y="584201"/>
            <a:ext cx="8534400" cy="4401205"/>
          </a:xfrm>
          <a:prstGeom prst="rect">
            <a:avLst/>
          </a:prstGeom>
          <a:noFill/>
        </p:spPr>
        <p:txBody>
          <a:bodyPr wrap="square" rtlCol="0">
            <a:spAutoFit/>
          </a:bodyPr>
          <a:lstStyle/>
          <a:p>
            <a:r>
              <a:rPr lang="en-US" sz="2000" dirty="0" smtClean="0">
                <a:latin typeface="Patrick Hand" charset="0"/>
              </a:rPr>
              <a:t> </a:t>
            </a:r>
            <a:r>
              <a:rPr lang="en-US" sz="2000" b="1" dirty="0" smtClean="0">
                <a:latin typeface="Patrick Hand" charset="0"/>
              </a:rPr>
              <a:t>Two types</a:t>
            </a:r>
            <a:r>
              <a:rPr lang="en-US" sz="2000" dirty="0" smtClean="0">
                <a:latin typeface="Patrick Hand" charset="0"/>
              </a:rPr>
              <a:t> of ADCs: </a:t>
            </a:r>
          </a:p>
          <a:p>
            <a:r>
              <a:rPr lang="en-US" sz="2000" dirty="0" smtClean="0">
                <a:latin typeface="Patrick Hand" charset="0"/>
              </a:rPr>
              <a:t>                                                    1. Direct type ADCs                                       </a:t>
            </a:r>
          </a:p>
          <a:p>
            <a:r>
              <a:rPr lang="en-US" sz="2000" dirty="0" smtClean="0">
                <a:latin typeface="Patrick Hand" charset="0"/>
              </a:rPr>
              <a:t>                                                    2. Indirect type ADC</a:t>
            </a:r>
          </a:p>
          <a:p>
            <a:r>
              <a:rPr lang="en-US" sz="2000" dirty="0" smtClean="0">
                <a:solidFill>
                  <a:srgbClr val="FF0000"/>
                </a:solidFill>
                <a:latin typeface="Patrick Hand" charset="0"/>
              </a:rPr>
              <a:t>1.Direct type ADC:</a:t>
            </a:r>
          </a:p>
          <a:p>
            <a:r>
              <a:rPr lang="en-US" sz="2000" dirty="0" smtClean="0">
                <a:latin typeface="Patrick Hand" charset="0"/>
              </a:rPr>
              <a:t>If the ADC performs the analog to digital conversion directly by utilizing the internally generated equivalent digital (binary) code for comparing with the analog input, then it is called as </a:t>
            </a:r>
            <a:r>
              <a:rPr lang="en-US" sz="2000" b="1" dirty="0" smtClean="0">
                <a:latin typeface="Patrick Hand" charset="0"/>
              </a:rPr>
              <a:t>Direct type ADC</a:t>
            </a:r>
            <a:r>
              <a:rPr lang="en-US" sz="2000" dirty="0" smtClean="0">
                <a:latin typeface="Patrick Hand" charset="0"/>
              </a:rPr>
              <a:t>.</a:t>
            </a:r>
          </a:p>
          <a:p>
            <a:pPr>
              <a:buFont typeface="Arial" pitchFamily="34" charset="0"/>
              <a:buChar char="•"/>
            </a:pPr>
            <a:r>
              <a:rPr lang="en-US" sz="2000" dirty="0" smtClean="0">
                <a:latin typeface="Patrick Hand" charset="0"/>
              </a:rPr>
              <a:t>Counter type ADC</a:t>
            </a:r>
          </a:p>
          <a:p>
            <a:pPr>
              <a:buFont typeface="Arial" pitchFamily="34" charset="0"/>
              <a:buChar char="•"/>
            </a:pPr>
            <a:r>
              <a:rPr lang="en-US" sz="2000" dirty="0" smtClean="0">
                <a:latin typeface="Patrick Hand" charset="0"/>
              </a:rPr>
              <a:t> </a:t>
            </a:r>
            <a:r>
              <a:rPr lang="en-US" sz="2000" dirty="0" smtClean="0">
                <a:solidFill>
                  <a:srgbClr val="FF0000"/>
                </a:solidFill>
                <a:latin typeface="Patrick Hand" charset="0"/>
              </a:rPr>
              <a:t>Successive Approximation ADC</a:t>
            </a:r>
          </a:p>
          <a:p>
            <a:pPr>
              <a:buFont typeface="Arial" pitchFamily="34" charset="0"/>
              <a:buChar char="•"/>
            </a:pPr>
            <a:r>
              <a:rPr lang="en-US" sz="2000" dirty="0" smtClean="0">
                <a:solidFill>
                  <a:srgbClr val="FF0000"/>
                </a:solidFill>
                <a:latin typeface="Patrick Hand" charset="0"/>
              </a:rPr>
              <a:t> Flash type ADC</a:t>
            </a:r>
          </a:p>
          <a:p>
            <a:pPr>
              <a:buFont typeface="Arial" pitchFamily="34" charset="0"/>
              <a:buChar char="•"/>
            </a:pPr>
            <a:endParaRPr lang="en-US" sz="2000" dirty="0" smtClean="0">
              <a:latin typeface="Patrick Hand" charset="0"/>
            </a:endParaRPr>
          </a:p>
          <a:p>
            <a:r>
              <a:rPr lang="en-US" sz="2000" dirty="0" smtClean="0">
                <a:solidFill>
                  <a:srgbClr val="FF0000"/>
                </a:solidFill>
                <a:latin typeface="Patrick Hand" charset="0"/>
              </a:rPr>
              <a:t>2. Indirect type ADC</a:t>
            </a:r>
          </a:p>
          <a:p>
            <a:endParaRPr lang="en-US" sz="2000" dirty="0" smtClean="0">
              <a:latin typeface="Patrick Hand" charset="0"/>
            </a:endParaRPr>
          </a:p>
          <a:p>
            <a:endParaRPr lang="en-US" sz="2000" dirty="0">
              <a:latin typeface="Patrick Hand" charset="0"/>
            </a:endParaRPr>
          </a:p>
        </p:txBody>
      </p:sp>
      <p:pic>
        <p:nvPicPr>
          <p:cNvPr id="3074" name="Picture 2"/>
          <p:cNvPicPr>
            <a:picLocks noChangeAspect="1" noChangeArrowheads="1"/>
          </p:cNvPicPr>
          <p:nvPr/>
        </p:nvPicPr>
        <p:blipFill>
          <a:blip r:embed="rId2"/>
          <a:srcRect/>
          <a:stretch>
            <a:fillRect/>
          </a:stretch>
        </p:blipFill>
        <p:spPr bwMode="auto">
          <a:xfrm>
            <a:off x="285720" y="4429132"/>
            <a:ext cx="8501121" cy="17716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3" name="Title 1"/>
          <p:cNvSpPr>
            <a:spLocks noGrp="1"/>
          </p:cNvSpPr>
          <p:nvPr>
            <p:ph type="title"/>
          </p:nvPr>
        </p:nvSpPr>
        <p:spPr/>
        <p:txBody>
          <a:bodyPr>
            <a:normAutofit/>
          </a:bodyPr>
          <a:lstStyle/>
          <a:p>
            <a:r>
              <a:rPr lang="en-US" sz="3200" b="1" dirty="0" smtClean="0">
                <a:solidFill>
                  <a:srgbClr val="FF0000"/>
                </a:solidFill>
                <a:latin typeface="Times New Roman" pitchFamily="18" charset="0"/>
                <a:cs typeface="Times New Roman" pitchFamily="18" charset="0"/>
              </a:rPr>
              <a:t>Outline of flash ADC:</a:t>
            </a:r>
            <a:endParaRPr lang="en-US" sz="3200" b="1" dirty="0">
              <a:solidFill>
                <a:srgbClr val="FF0000"/>
              </a:solidFill>
              <a:latin typeface="Times New Roman" pitchFamily="18" charset="0"/>
              <a:cs typeface="Times New Roman" pitchFamily="18" charset="0"/>
            </a:endParaRPr>
          </a:p>
        </p:txBody>
      </p:sp>
      <p:sp>
        <p:nvSpPr>
          <p:cNvPr id="1048594" name="TextBox 2"/>
          <p:cNvSpPr txBox="1"/>
          <p:nvPr/>
        </p:nvSpPr>
        <p:spPr>
          <a:xfrm>
            <a:off x="685800" y="1214422"/>
            <a:ext cx="7672414" cy="2677656"/>
          </a:xfrm>
          <a:prstGeom prst="rect">
            <a:avLst/>
          </a:prstGeom>
          <a:noFill/>
        </p:spPr>
        <p:txBody>
          <a:bodyPr wrap="square" rtlCol="0">
            <a:spAutoFit/>
          </a:bodyPr>
          <a:lstStyle/>
          <a:p>
            <a:pPr>
              <a:buFont typeface="Wingdings" pitchFamily="2" charset="2"/>
              <a:buChar char="v"/>
            </a:pPr>
            <a:r>
              <a:rPr lang="en-US" sz="2400" dirty="0" smtClean="0">
                <a:latin typeface="Times New Roman" pitchFamily="18" charset="0"/>
                <a:cs typeface="Times New Roman" pitchFamily="18" charset="0"/>
              </a:rPr>
              <a:t> Flash  ADC is fastest among all ADC.</a:t>
            </a:r>
          </a:p>
          <a:p>
            <a:pPr>
              <a:buFont typeface="Wingdings" pitchFamily="2" charset="2"/>
              <a:buChar char="v"/>
            </a:pPr>
            <a:r>
              <a:rPr lang="en-US" sz="2400" dirty="0" smtClean="0">
                <a:latin typeface="Times New Roman" pitchFamily="18" charset="0"/>
                <a:cs typeface="Times New Roman" pitchFamily="18" charset="0"/>
              </a:rPr>
              <a:t> It takes only one clock cycle to have conversion of analog data into digital data.</a:t>
            </a:r>
          </a:p>
          <a:p>
            <a:pPr>
              <a:buFont typeface="Wingdings" pitchFamily="2" charset="2"/>
              <a:buChar char="v"/>
            </a:pPr>
            <a:r>
              <a:rPr lang="en-US" sz="2400" dirty="0" smtClean="0">
                <a:latin typeface="Times New Roman" pitchFamily="18" charset="0"/>
                <a:cs typeface="Times New Roman" pitchFamily="18" charset="0"/>
              </a:rPr>
              <a:t> It is also called </a:t>
            </a:r>
            <a:r>
              <a:rPr lang="en-US" sz="2400" dirty="0" smtClean="0">
                <a:solidFill>
                  <a:srgbClr val="FF0000"/>
                </a:solidFill>
                <a:latin typeface="Times New Roman" pitchFamily="18" charset="0"/>
                <a:cs typeface="Times New Roman" pitchFamily="18" charset="0"/>
              </a:rPr>
              <a:t>parallel comparator.</a:t>
            </a:r>
          </a:p>
          <a:p>
            <a:pPr>
              <a:buFont typeface="Wingdings" pitchFamily="2" charset="2"/>
              <a:buChar char="v"/>
            </a:pPr>
            <a:r>
              <a:rPr lang="en-US" sz="2400" dirty="0" smtClean="0">
                <a:latin typeface="Times New Roman" pitchFamily="18" charset="0"/>
                <a:cs typeface="Times New Roman" pitchFamily="18" charset="0"/>
              </a:rPr>
              <a:t>Fast conversion speed is accomplished by providing </a:t>
            </a:r>
            <a:r>
              <a:rPr lang="en-US" sz="2400" dirty="0" smtClean="0">
                <a:solidFill>
                  <a:srgbClr val="FF0000"/>
                </a:solidFill>
                <a:latin typeface="Times New Roman" pitchFamily="18" charset="0"/>
                <a:cs typeface="Times New Roman" pitchFamily="18" charset="0"/>
              </a:rPr>
              <a:t>2</a:t>
            </a:r>
            <a:r>
              <a:rPr lang="en-US" sz="2400" baseline="30000" dirty="0" smtClean="0">
                <a:solidFill>
                  <a:srgbClr val="FF0000"/>
                </a:solidFill>
                <a:latin typeface="Times New Roman" pitchFamily="18" charset="0"/>
                <a:cs typeface="Times New Roman" pitchFamily="18" charset="0"/>
              </a:rPr>
              <a:t>n</a:t>
            </a:r>
            <a:r>
              <a:rPr lang="en-US" sz="2400" dirty="0" smtClean="0">
                <a:solidFill>
                  <a:srgbClr val="FF0000"/>
                </a:solidFill>
                <a:latin typeface="Times New Roman" pitchFamily="18" charset="0"/>
                <a:cs typeface="Times New Roman" pitchFamily="18" charset="0"/>
              </a:rPr>
              <a:t>-1 </a:t>
            </a:r>
            <a:r>
              <a:rPr lang="en-US" sz="2400" dirty="0" smtClean="0">
                <a:latin typeface="Times New Roman" pitchFamily="18" charset="0"/>
                <a:cs typeface="Times New Roman" pitchFamily="18" charset="0"/>
              </a:rPr>
              <a:t>comparators and simultaneously comparing the input signals with unique reference levels </a:t>
            </a:r>
            <a:endParaRPr lang="en-US" sz="2400" dirty="0">
              <a:latin typeface="Times New Roman" pitchFamily="18" charset="0"/>
              <a:cs typeface="Times New Roman" pitchFamily="18" charset="0"/>
            </a:endParaRPr>
          </a:p>
        </p:txBody>
      </p:sp>
      <p:sp>
        <p:nvSpPr>
          <p:cNvPr id="6" name="Rectangle 5"/>
          <p:cNvSpPr/>
          <p:nvPr/>
        </p:nvSpPr>
        <p:spPr>
          <a:xfrm>
            <a:off x="357158" y="3857628"/>
            <a:ext cx="8215370" cy="2246769"/>
          </a:xfrm>
          <a:prstGeom prst="rect">
            <a:avLst/>
          </a:prstGeom>
        </p:spPr>
        <p:txBody>
          <a:bodyPr wrap="square">
            <a:spAutoFit/>
          </a:bodyPr>
          <a:lstStyle/>
          <a:p>
            <a:pPr algn="just">
              <a:buFont typeface="Arial" pitchFamily="34" charset="0"/>
              <a:buChar char="•"/>
            </a:pPr>
            <a:r>
              <a:rPr lang="en-US" sz="2400" dirty="0" smtClean="0">
                <a:latin typeface="Times New Roman" pitchFamily="18" charset="0"/>
                <a:cs typeface="Times New Roman" pitchFamily="18" charset="0"/>
              </a:rPr>
              <a:t>At each node of the resistive divider, comparison voltage is available, since all the resistors are of equal value, the voltage level available at the nodes are equally divided between VR and ground.</a:t>
            </a:r>
          </a:p>
          <a:p>
            <a:pPr algn="just">
              <a:buFont typeface="Arial" pitchFamily="34" charset="0"/>
              <a:buChar char="•"/>
            </a:pPr>
            <a:r>
              <a:rPr lang="en-US" sz="2400" dirty="0" smtClean="0">
                <a:latin typeface="Times New Roman" pitchFamily="18" charset="0"/>
                <a:cs typeface="Times New Roman" pitchFamily="18" charset="0"/>
              </a:rPr>
              <a:t>Typical conversion time of flash ADC is 100ns or less</a:t>
            </a:r>
          </a:p>
          <a:p>
            <a:pPr algn="just">
              <a:buFont typeface="Arial" pitchFamily="34" charset="0"/>
              <a:buChar char="•"/>
            </a:pPr>
            <a:endParaRPr lang="en-IN" sz="2000" dirty="0">
              <a:latin typeface="Times New Roman" pitchFamily="18" charset="0"/>
              <a:cs typeface="Times New Roman"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71472" y="357166"/>
            <a:ext cx="3857652" cy="2308324"/>
          </a:xfrm>
          <a:prstGeom prst="rect">
            <a:avLst/>
          </a:prstGeom>
          <a:noFill/>
        </p:spPr>
        <p:txBody>
          <a:bodyPr wrap="square" rtlCol="0">
            <a:spAutoFit/>
          </a:bodyPr>
          <a:lstStyle/>
          <a:p>
            <a:r>
              <a:rPr lang="en-US" sz="2400" u="sng" dirty="0" smtClean="0">
                <a:latin typeface="Arial Black" pitchFamily="34" charset="0"/>
              </a:rPr>
              <a:t>ADC:</a:t>
            </a:r>
          </a:p>
          <a:p>
            <a:r>
              <a:rPr lang="en-US" sz="2400" dirty="0" smtClean="0">
                <a:latin typeface="Arial Black" pitchFamily="34" charset="0"/>
              </a:rPr>
              <a:t>Analog to Digital convertors are used to convert Analog Signals to Digital Signals.</a:t>
            </a:r>
          </a:p>
        </p:txBody>
      </p:sp>
      <p:sp>
        <p:nvSpPr>
          <p:cNvPr id="10" name="TextBox 9"/>
          <p:cNvSpPr txBox="1"/>
          <p:nvPr/>
        </p:nvSpPr>
        <p:spPr>
          <a:xfrm>
            <a:off x="642910" y="3071810"/>
            <a:ext cx="3357586" cy="2308324"/>
          </a:xfrm>
          <a:prstGeom prst="rect">
            <a:avLst/>
          </a:prstGeom>
          <a:noFill/>
        </p:spPr>
        <p:txBody>
          <a:bodyPr wrap="square" rtlCol="0">
            <a:spAutoFit/>
          </a:bodyPr>
          <a:lstStyle/>
          <a:p>
            <a:r>
              <a:rPr lang="en-US" sz="2400" u="sng" dirty="0" smtClean="0">
                <a:latin typeface="Arial Black" pitchFamily="34" charset="0"/>
              </a:rPr>
              <a:t>DAC:</a:t>
            </a:r>
          </a:p>
          <a:p>
            <a:r>
              <a:rPr lang="en-US" sz="2400" dirty="0" smtClean="0">
                <a:latin typeface="Arial Black" pitchFamily="34" charset="0"/>
              </a:rPr>
              <a:t>Digital to Analog convertors are used to convert Digital Signals to Analog Signals.</a:t>
            </a:r>
          </a:p>
        </p:txBody>
      </p:sp>
      <p:pic>
        <p:nvPicPr>
          <p:cNvPr id="8" name="Picture 2"/>
          <p:cNvPicPr>
            <a:picLocks noChangeAspect="1" noChangeArrowheads="1"/>
          </p:cNvPicPr>
          <p:nvPr/>
        </p:nvPicPr>
        <p:blipFill rotWithShape="1">
          <a:blip r:embed="rId2">
            <a:lum bright="-30000"/>
            <a:extLst>
              <a:ext uri="{28A0092B-C50C-407E-A947-70E740481C1C}">
                <a14:useLocalDpi xmlns="" xmlns:a14="http://schemas.microsoft.com/office/drawing/2010/main" val="0"/>
              </a:ext>
            </a:extLst>
          </a:blip>
          <a:srcRect l="55903" t="40151" r="22048" b="29924"/>
          <a:stretch/>
        </p:blipFill>
        <p:spPr bwMode="auto">
          <a:xfrm>
            <a:off x="5072066" y="428604"/>
            <a:ext cx="3286148" cy="230914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9" name="Picture 4"/>
          <p:cNvPicPr>
            <a:picLocks noChangeAspect="1" noChangeArrowheads="1"/>
          </p:cNvPicPr>
          <p:nvPr/>
        </p:nvPicPr>
        <p:blipFill rotWithShape="1">
          <a:blip r:embed="rId3">
            <a:lum bright="-20000"/>
            <a:extLst>
              <a:ext uri="{28A0092B-C50C-407E-A947-70E740481C1C}">
                <a14:useLocalDpi xmlns="" xmlns:a14="http://schemas.microsoft.com/office/drawing/2010/main" val="0"/>
              </a:ext>
            </a:extLst>
          </a:blip>
          <a:srcRect l="44956" t="30754" r="22025" b="42262"/>
          <a:stretch/>
        </p:blipFill>
        <p:spPr bwMode="auto">
          <a:xfrm>
            <a:off x="4143372" y="3429000"/>
            <a:ext cx="4296230" cy="197394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 xmlns:p14="http://schemas.microsoft.com/office/powerpoint/2010/main" val="3343926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7" name="Title 1"/>
          <p:cNvSpPr>
            <a:spLocks noGrp="1"/>
          </p:cNvSpPr>
          <p:nvPr>
            <p:ph type="title"/>
          </p:nvPr>
        </p:nvSpPr>
        <p:spPr>
          <a:xfrm>
            <a:off x="457200" y="274638"/>
            <a:ext cx="8229600" cy="654032"/>
          </a:xfrm>
        </p:spPr>
        <p:txBody>
          <a:bodyPr>
            <a:normAutofit fontScale="90000"/>
          </a:bodyPr>
          <a:lstStyle/>
          <a:p>
            <a:r>
              <a:rPr lang="en-US" dirty="0" smtClean="0"/>
              <a:t>Components of flash ADC:</a:t>
            </a:r>
            <a:endParaRPr lang="en-US" dirty="0"/>
          </a:p>
        </p:txBody>
      </p:sp>
      <p:sp>
        <p:nvSpPr>
          <p:cNvPr id="1048598" name="TextBox 2"/>
          <p:cNvSpPr txBox="1"/>
          <p:nvPr/>
        </p:nvSpPr>
        <p:spPr>
          <a:xfrm>
            <a:off x="928662" y="1000108"/>
            <a:ext cx="6457968" cy="6001643"/>
          </a:xfrm>
          <a:prstGeom prst="rect">
            <a:avLst/>
          </a:prstGeom>
          <a:noFill/>
        </p:spPr>
        <p:txBody>
          <a:bodyPr wrap="square" rtlCol="0">
            <a:spAutoFit/>
          </a:bodyPr>
          <a:lstStyle/>
          <a:p>
            <a:pPr>
              <a:buFont typeface="Wingdings" pitchFamily="2" charset="2"/>
              <a:buChar char="ü"/>
            </a:pPr>
            <a:r>
              <a:rPr lang="en-US" sz="2400" dirty="0" smtClean="0"/>
              <a:t> High speed  comparator (</a:t>
            </a:r>
            <a:r>
              <a:rPr lang="en-US" sz="2400" dirty="0" smtClean="0">
                <a:solidFill>
                  <a:srgbClr val="FF0000"/>
                </a:solidFill>
              </a:rPr>
              <a:t>2^n -1)</a:t>
            </a:r>
          </a:p>
          <a:p>
            <a:pPr>
              <a:buFont typeface="Wingdings" pitchFamily="2" charset="2"/>
              <a:buChar char="ü"/>
            </a:pPr>
            <a:r>
              <a:rPr lang="en-US" sz="2400" dirty="0"/>
              <a:t> </a:t>
            </a:r>
            <a:r>
              <a:rPr lang="en-US" sz="2400" dirty="0" smtClean="0"/>
              <a:t>Resistive voltage divider (</a:t>
            </a:r>
            <a:r>
              <a:rPr lang="en-US" sz="2400" dirty="0" smtClean="0">
                <a:solidFill>
                  <a:srgbClr val="FF0000"/>
                </a:solidFill>
              </a:rPr>
              <a:t>2^n</a:t>
            </a:r>
            <a:r>
              <a:rPr lang="en-US" sz="2400" dirty="0" smtClean="0"/>
              <a:t>)</a:t>
            </a:r>
          </a:p>
          <a:p>
            <a:pPr>
              <a:buFont typeface="Wingdings" pitchFamily="2" charset="2"/>
              <a:buChar char="ü"/>
            </a:pPr>
            <a:r>
              <a:rPr lang="en-US" sz="2400" dirty="0"/>
              <a:t> </a:t>
            </a:r>
            <a:r>
              <a:rPr lang="en-US" sz="2400" dirty="0" smtClean="0"/>
              <a:t>priority encoder (1)</a:t>
            </a:r>
          </a:p>
          <a:p>
            <a:r>
              <a:rPr lang="en-US" sz="2400" dirty="0" smtClean="0"/>
              <a:t>n – desired  number of resolution or bits.</a:t>
            </a:r>
          </a:p>
          <a:p>
            <a:endParaRPr lang="en-US" sz="2400" dirty="0" smtClean="0"/>
          </a:p>
          <a:p>
            <a:r>
              <a:rPr lang="en-US" sz="2400" dirty="0" smtClean="0"/>
              <a:t>For example:</a:t>
            </a:r>
          </a:p>
          <a:p>
            <a:endParaRPr lang="en-US" sz="2400" dirty="0" smtClean="0"/>
          </a:p>
          <a:p>
            <a:r>
              <a:rPr lang="en-US" sz="2400" dirty="0"/>
              <a:t> </a:t>
            </a:r>
            <a:r>
              <a:rPr lang="en-US" sz="2400" dirty="0" smtClean="0"/>
              <a:t> n=3,</a:t>
            </a:r>
          </a:p>
          <a:p>
            <a:endParaRPr lang="en-US" sz="2400" dirty="0" smtClean="0"/>
          </a:p>
          <a:p>
            <a:r>
              <a:rPr lang="en-US" sz="2400" dirty="0"/>
              <a:t> </a:t>
            </a:r>
            <a:r>
              <a:rPr lang="en-US" sz="2400" dirty="0" smtClean="0"/>
              <a:t>          comparator=7</a:t>
            </a:r>
          </a:p>
          <a:p>
            <a:r>
              <a:rPr lang="en-US" sz="2400" dirty="0"/>
              <a:t> </a:t>
            </a:r>
            <a:r>
              <a:rPr lang="en-US" sz="2400" dirty="0" smtClean="0"/>
              <a:t>         resistive voltage divider= 8</a:t>
            </a:r>
          </a:p>
          <a:p>
            <a:r>
              <a:rPr lang="en-US" sz="2400" dirty="0"/>
              <a:t> </a:t>
            </a:r>
            <a:r>
              <a:rPr lang="en-US" sz="2400" dirty="0" smtClean="0"/>
              <a:t>         </a:t>
            </a:r>
          </a:p>
          <a:p>
            <a:endParaRPr lang="en-US" sz="2400" dirty="0"/>
          </a:p>
          <a:p>
            <a:endParaRPr lang="en-US" sz="2400" dirty="0" smtClean="0"/>
          </a:p>
          <a:p>
            <a:endParaRPr lang="en-US" sz="2400" dirty="0"/>
          </a:p>
          <a:p>
            <a:endParaRPr lang="en-US" sz="2400" dirty="0"/>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9" name="Title 1"/>
          <p:cNvSpPr>
            <a:spLocks noGrp="1"/>
          </p:cNvSpPr>
          <p:nvPr>
            <p:ph type="title"/>
          </p:nvPr>
        </p:nvSpPr>
        <p:spPr/>
        <p:txBody>
          <a:bodyPr/>
          <a:lstStyle/>
          <a:p>
            <a:r>
              <a:rPr lang="en-US" dirty="0" smtClean="0"/>
              <a:t>Structure of flash ADC:</a:t>
            </a:r>
            <a:endParaRPr lang="en-US" dirty="0"/>
          </a:p>
        </p:txBody>
      </p:sp>
      <p:pic>
        <p:nvPicPr>
          <p:cNvPr id="2097152" name="Picture 3" descr="IMG_20210509_230031.jpg"/>
          <p:cNvPicPr>
            <a:picLocks noChangeAspect="1"/>
          </p:cNvPicPr>
          <p:nvPr/>
        </p:nvPicPr>
        <p:blipFill>
          <a:blip r:embed="rId2" cstate="print"/>
          <a:stretch>
            <a:fillRect/>
          </a:stretch>
        </p:blipFill>
        <p:spPr>
          <a:xfrm>
            <a:off x="1447800" y="1600200"/>
            <a:ext cx="4876800" cy="48006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3" name="Title 1"/>
          <p:cNvSpPr>
            <a:spLocks noGrp="1"/>
          </p:cNvSpPr>
          <p:nvPr>
            <p:ph type="title"/>
          </p:nvPr>
        </p:nvSpPr>
        <p:spPr/>
        <p:txBody>
          <a:bodyPr>
            <a:normAutofit/>
          </a:bodyPr>
          <a:lstStyle/>
          <a:p>
            <a:r>
              <a:rPr lang="en-US" dirty="0" smtClean="0"/>
              <a:t>Comparator and truth table:</a:t>
            </a:r>
            <a:endParaRPr lang="en-US" dirty="0"/>
          </a:p>
        </p:txBody>
      </p:sp>
      <p:sp>
        <p:nvSpPr>
          <p:cNvPr id="1048604" name="Isosceles Triangle 2"/>
          <p:cNvSpPr/>
          <p:nvPr/>
        </p:nvSpPr>
        <p:spPr>
          <a:xfrm rot="5400000">
            <a:off x="1456537" y="2124863"/>
            <a:ext cx="1680612" cy="936087"/>
          </a:xfrm>
          <a:prstGeom prst="triangl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45728" name="Straight Connector 4"/>
          <p:cNvCxnSpPr>
            <a:cxnSpLocks/>
          </p:cNvCxnSpPr>
          <p:nvPr/>
        </p:nvCxnSpPr>
        <p:spPr>
          <a:xfrm>
            <a:off x="990600" y="2133600"/>
            <a:ext cx="914400" cy="1588"/>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45729" name="Straight Connector 7"/>
          <p:cNvCxnSpPr>
            <a:cxnSpLocks/>
          </p:cNvCxnSpPr>
          <p:nvPr/>
        </p:nvCxnSpPr>
        <p:spPr>
          <a:xfrm>
            <a:off x="1066800" y="2971800"/>
            <a:ext cx="838200" cy="1588"/>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45730" name="Straight Connector 9"/>
          <p:cNvCxnSpPr>
            <a:cxnSpLocks/>
          </p:cNvCxnSpPr>
          <p:nvPr/>
        </p:nvCxnSpPr>
        <p:spPr>
          <a:xfrm>
            <a:off x="2667000" y="2590800"/>
            <a:ext cx="685800" cy="1588"/>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graphicFrame>
        <p:nvGraphicFramePr>
          <p:cNvPr id="4194304" name="Table 11"/>
          <p:cNvGraphicFramePr>
            <a:graphicFrameLocks noGrp="1"/>
          </p:cNvGraphicFramePr>
          <p:nvPr/>
        </p:nvGraphicFramePr>
        <p:xfrm>
          <a:off x="4038600" y="1981200"/>
          <a:ext cx="3581400" cy="2133600"/>
        </p:xfrm>
        <a:graphic>
          <a:graphicData uri="http://schemas.openxmlformats.org/drawingml/2006/table">
            <a:tbl>
              <a:tblPr firstRow="1" bandRow="1">
                <a:tableStyleId>{5C22544A-7EE6-4342-B048-85BDC9FD1C3A}</a:tableStyleId>
              </a:tblPr>
              <a:tblGrid>
                <a:gridCol w="1828800"/>
                <a:gridCol w="1752600"/>
              </a:tblGrid>
              <a:tr h="533400">
                <a:tc>
                  <a:txBody>
                    <a:bodyPr/>
                    <a:lstStyle/>
                    <a:p>
                      <a:r>
                        <a:rPr lang="en-US" dirty="0" smtClean="0"/>
                        <a:t>Voltage input</a:t>
                      </a:r>
                      <a:endParaRPr lang="en-US" dirty="0"/>
                    </a:p>
                  </a:txBody>
                  <a:tcPr/>
                </a:tc>
                <a:tc>
                  <a:txBody>
                    <a:bodyPr/>
                    <a:lstStyle/>
                    <a:p>
                      <a:r>
                        <a:rPr lang="en-US" dirty="0" smtClean="0"/>
                        <a:t>Logic output </a:t>
                      </a:r>
                      <a:endParaRPr lang="en-US" dirty="0"/>
                    </a:p>
                  </a:txBody>
                  <a:tcPr/>
                </a:tc>
              </a:tr>
              <a:tr h="533400">
                <a:tc>
                  <a:txBody>
                    <a:bodyPr/>
                    <a:lstStyle/>
                    <a:p>
                      <a:r>
                        <a:rPr lang="en-US" dirty="0" err="1" smtClean="0"/>
                        <a:t>Va</a:t>
                      </a:r>
                      <a:r>
                        <a:rPr lang="en-US" baseline="0" dirty="0" smtClean="0"/>
                        <a:t> &gt; </a:t>
                      </a:r>
                      <a:r>
                        <a:rPr lang="en-US" baseline="0" dirty="0" err="1" smtClean="0"/>
                        <a:t>Vd</a:t>
                      </a:r>
                      <a:endParaRPr lang="en-US" dirty="0"/>
                    </a:p>
                  </a:txBody>
                  <a:tcPr/>
                </a:tc>
                <a:tc>
                  <a:txBody>
                    <a:bodyPr/>
                    <a:lstStyle/>
                    <a:p>
                      <a:r>
                        <a:rPr lang="en-US" dirty="0" smtClean="0"/>
                        <a:t> X</a:t>
                      </a:r>
                      <a:r>
                        <a:rPr lang="en-US" baseline="0" dirty="0" smtClean="0"/>
                        <a:t> = 1</a:t>
                      </a:r>
                      <a:endParaRPr lang="en-US" dirty="0"/>
                    </a:p>
                  </a:txBody>
                  <a:tcPr/>
                </a:tc>
              </a:tr>
              <a:tr h="533400">
                <a:tc>
                  <a:txBody>
                    <a:bodyPr/>
                    <a:lstStyle/>
                    <a:p>
                      <a:r>
                        <a:rPr lang="en-US" dirty="0" err="1" smtClean="0"/>
                        <a:t>Va</a:t>
                      </a:r>
                      <a:r>
                        <a:rPr lang="en-US" dirty="0" smtClean="0"/>
                        <a:t> &lt; </a:t>
                      </a:r>
                      <a:r>
                        <a:rPr lang="en-US" dirty="0" err="1" smtClean="0"/>
                        <a:t>Vd</a:t>
                      </a:r>
                      <a:endParaRPr lang="en-US" dirty="0"/>
                    </a:p>
                  </a:txBody>
                  <a:tcPr>
                    <a:cell3D prstMaterial="dkEdge">
                      <a:bevel prst="relaxedInset"/>
                      <a:lightRig rig="flood" dir="t"/>
                    </a:cell3D>
                  </a:tcPr>
                </a:tc>
                <a:tc>
                  <a:txBody>
                    <a:bodyPr/>
                    <a:lstStyle/>
                    <a:p>
                      <a:r>
                        <a:rPr lang="en-US" dirty="0" smtClean="0"/>
                        <a:t> X</a:t>
                      </a:r>
                      <a:r>
                        <a:rPr lang="en-US" baseline="0" dirty="0" smtClean="0"/>
                        <a:t> = 0</a:t>
                      </a:r>
                      <a:endParaRPr lang="en-US" dirty="0"/>
                    </a:p>
                  </a:txBody>
                  <a:tcPr>
                    <a:cell3D prstMaterial="dkEdge">
                      <a:bevel prst="relaxedInset"/>
                      <a:lightRig rig="flood" dir="t"/>
                    </a:cell3D>
                  </a:tcPr>
                </a:tc>
              </a:tr>
              <a:tr h="533400">
                <a:tc>
                  <a:txBody>
                    <a:bodyPr/>
                    <a:lstStyle/>
                    <a:p>
                      <a:r>
                        <a:rPr lang="en-US" dirty="0" err="1" smtClean="0"/>
                        <a:t>Va</a:t>
                      </a:r>
                      <a:r>
                        <a:rPr lang="en-US" dirty="0" smtClean="0"/>
                        <a:t> = </a:t>
                      </a:r>
                      <a:r>
                        <a:rPr lang="en-US" dirty="0" err="1" smtClean="0"/>
                        <a:t>Vd</a:t>
                      </a:r>
                      <a:endParaRPr lang="en-US" dirty="0"/>
                    </a:p>
                  </a:txBody>
                  <a:tcPr>
                    <a:cell3D prstMaterial="dkEdge">
                      <a:bevel prst="relaxedInset"/>
                      <a:lightRig rig="flood" dir="t"/>
                    </a:cell3D>
                  </a:tcPr>
                </a:tc>
                <a:tc>
                  <a:txBody>
                    <a:bodyPr/>
                    <a:lstStyle/>
                    <a:p>
                      <a:r>
                        <a:rPr lang="en-US" dirty="0" smtClean="0"/>
                        <a:t>Previous</a:t>
                      </a:r>
                      <a:r>
                        <a:rPr lang="en-US" baseline="0" dirty="0" smtClean="0"/>
                        <a:t> value</a:t>
                      </a:r>
                      <a:endParaRPr lang="en-US" dirty="0"/>
                    </a:p>
                  </a:txBody>
                  <a:tcPr>
                    <a:cell3D prstMaterial="dkEdge">
                      <a:bevel prst="relaxedInset"/>
                      <a:lightRig rig="flood" dir="t"/>
                    </a:cell3D>
                  </a:tcPr>
                </a:tc>
              </a:tr>
            </a:tbl>
          </a:graphicData>
        </a:graphic>
      </p:graphicFrame>
      <p:sp>
        <p:nvSpPr>
          <p:cNvPr id="1048605" name="TextBox 12"/>
          <p:cNvSpPr txBox="1"/>
          <p:nvPr/>
        </p:nvSpPr>
        <p:spPr>
          <a:xfrm>
            <a:off x="4429124" y="4214818"/>
            <a:ext cx="2971800" cy="923330"/>
          </a:xfrm>
          <a:prstGeom prst="rect">
            <a:avLst/>
          </a:prstGeom>
          <a:noFill/>
        </p:spPr>
        <p:txBody>
          <a:bodyPr wrap="square" rtlCol="0">
            <a:spAutoFit/>
          </a:bodyPr>
          <a:lstStyle/>
          <a:p>
            <a:r>
              <a:rPr lang="en-US" dirty="0" err="1" smtClean="0"/>
              <a:t>Va</a:t>
            </a:r>
            <a:r>
              <a:rPr lang="en-US" dirty="0" smtClean="0"/>
              <a:t> – analog voltage</a:t>
            </a:r>
          </a:p>
          <a:p>
            <a:endParaRPr lang="en-US" dirty="0"/>
          </a:p>
          <a:p>
            <a:r>
              <a:rPr lang="en-US" dirty="0" err="1" smtClean="0"/>
              <a:t>Vd</a:t>
            </a:r>
            <a:r>
              <a:rPr lang="en-US" dirty="0" smtClean="0"/>
              <a:t>  - Reference voltage</a:t>
            </a:r>
            <a:endParaRPr lang="en-US" dirty="0"/>
          </a:p>
        </p:txBody>
      </p:sp>
      <p:sp>
        <p:nvSpPr>
          <p:cNvPr id="1048606" name="TextBox 15"/>
          <p:cNvSpPr txBox="1"/>
          <p:nvPr/>
        </p:nvSpPr>
        <p:spPr>
          <a:xfrm>
            <a:off x="609600" y="1905000"/>
            <a:ext cx="457200" cy="624840"/>
          </a:xfrm>
          <a:prstGeom prst="rect">
            <a:avLst/>
          </a:prstGeom>
          <a:noFill/>
        </p:spPr>
        <p:txBody>
          <a:bodyPr wrap="square" rtlCol="0">
            <a:spAutoFit/>
          </a:bodyPr>
          <a:lstStyle/>
          <a:p>
            <a:r>
              <a:rPr lang="en-US" dirty="0" err="1" smtClean="0"/>
              <a:t>Va</a:t>
            </a:r>
            <a:endParaRPr lang="en-US" dirty="0"/>
          </a:p>
        </p:txBody>
      </p:sp>
      <p:sp>
        <p:nvSpPr>
          <p:cNvPr id="1048607" name="TextBox 16"/>
          <p:cNvSpPr txBox="1"/>
          <p:nvPr/>
        </p:nvSpPr>
        <p:spPr>
          <a:xfrm>
            <a:off x="533400" y="2743200"/>
            <a:ext cx="533400" cy="369332"/>
          </a:xfrm>
          <a:prstGeom prst="rect">
            <a:avLst/>
          </a:prstGeom>
          <a:noFill/>
        </p:spPr>
        <p:txBody>
          <a:bodyPr wrap="square" rtlCol="0">
            <a:spAutoFit/>
          </a:bodyPr>
          <a:lstStyle/>
          <a:p>
            <a:r>
              <a:rPr lang="en-US" dirty="0" err="1" smtClean="0"/>
              <a:t>Vd</a:t>
            </a:r>
            <a:endParaRPr lang="en-US" dirty="0"/>
          </a:p>
        </p:txBody>
      </p:sp>
      <p:sp>
        <p:nvSpPr>
          <p:cNvPr id="1048608" name="TextBox 17"/>
          <p:cNvSpPr txBox="1"/>
          <p:nvPr/>
        </p:nvSpPr>
        <p:spPr>
          <a:xfrm>
            <a:off x="1905000" y="2057400"/>
            <a:ext cx="152400" cy="369332"/>
          </a:xfrm>
          <a:prstGeom prst="rect">
            <a:avLst/>
          </a:prstGeom>
          <a:noFill/>
        </p:spPr>
        <p:txBody>
          <a:bodyPr wrap="square" rtlCol="0">
            <a:spAutoFit/>
          </a:bodyPr>
          <a:lstStyle/>
          <a:p>
            <a:r>
              <a:rPr lang="en-US" dirty="0" smtClean="0">
                <a:solidFill>
                  <a:schemeClr val="bg1"/>
                </a:solidFill>
              </a:rPr>
              <a:t>+</a:t>
            </a:r>
            <a:endParaRPr lang="en-US" dirty="0">
              <a:solidFill>
                <a:schemeClr val="bg1"/>
              </a:solidFill>
            </a:endParaRPr>
          </a:p>
        </p:txBody>
      </p:sp>
      <p:sp>
        <p:nvSpPr>
          <p:cNvPr id="1048609" name="TextBox 18"/>
          <p:cNvSpPr txBox="1"/>
          <p:nvPr/>
        </p:nvSpPr>
        <p:spPr>
          <a:xfrm flipH="1">
            <a:off x="1905000" y="2743200"/>
            <a:ext cx="304800" cy="369332"/>
          </a:xfrm>
          <a:prstGeom prst="rect">
            <a:avLst/>
          </a:prstGeom>
          <a:noFill/>
        </p:spPr>
        <p:txBody>
          <a:bodyPr wrap="square" rtlCol="0">
            <a:spAutoFit/>
          </a:bodyPr>
          <a:lstStyle/>
          <a:p>
            <a:r>
              <a:rPr lang="en-US" dirty="0"/>
              <a:t>-</a:t>
            </a:r>
          </a:p>
        </p:txBody>
      </p:sp>
      <p:sp>
        <p:nvSpPr>
          <p:cNvPr id="1048610" name="TextBox 19"/>
          <p:cNvSpPr txBox="1"/>
          <p:nvPr/>
        </p:nvSpPr>
        <p:spPr>
          <a:xfrm>
            <a:off x="3352800" y="2362200"/>
            <a:ext cx="381000" cy="369332"/>
          </a:xfrm>
          <a:prstGeom prst="rect">
            <a:avLst/>
          </a:prstGeom>
          <a:noFill/>
        </p:spPr>
        <p:txBody>
          <a:bodyPr wrap="square" rtlCol="0">
            <a:spAutoFit/>
          </a:bodyPr>
          <a:lstStyle/>
          <a:p>
            <a:r>
              <a:rPr lang="en-US" dirty="0" smtClean="0"/>
              <a:t>X</a:t>
            </a:r>
            <a:endParaRPr lang="en-US" dirty="0"/>
          </a:p>
        </p:txBody>
      </p:sp>
      <p:sp>
        <p:nvSpPr>
          <p:cNvPr id="14" name="TextBox 13"/>
          <p:cNvSpPr txBox="1"/>
          <p:nvPr/>
        </p:nvSpPr>
        <p:spPr>
          <a:xfrm>
            <a:off x="571472" y="5286388"/>
            <a:ext cx="7370544" cy="1200329"/>
          </a:xfrm>
          <a:prstGeom prst="rect">
            <a:avLst/>
          </a:prstGeom>
          <a:noFill/>
        </p:spPr>
        <p:txBody>
          <a:bodyPr wrap="none" rtlCol="0">
            <a:spAutoFit/>
          </a:bodyPr>
          <a:lstStyle/>
          <a:p>
            <a:pPr>
              <a:buFont typeface="Arial" pitchFamily="34" charset="0"/>
              <a:buChar char="•"/>
            </a:pPr>
            <a:r>
              <a:rPr lang="en-US" dirty="0" smtClean="0"/>
              <a:t>If the non-inverting terminal input is high, the output of the comparator is 1</a:t>
            </a:r>
          </a:p>
          <a:p>
            <a:pPr>
              <a:buFont typeface="Arial" pitchFamily="34" charset="0"/>
              <a:buChar char="•"/>
            </a:pPr>
            <a:r>
              <a:rPr lang="en-US" dirty="0" smtClean="0"/>
              <a:t>If the inverting terminal input is high, the output of the comparator is 0</a:t>
            </a:r>
          </a:p>
          <a:p>
            <a:pPr>
              <a:buFont typeface="Arial" pitchFamily="34" charset="0"/>
              <a:buChar char="•"/>
            </a:pPr>
            <a:endParaRPr lang="en-US" dirty="0" smtClean="0"/>
          </a:p>
          <a:p>
            <a:pPr>
              <a:buFont typeface="Arial" pitchFamily="34" charset="0"/>
              <a:buChar char="•"/>
            </a:pPr>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5" name="Picture 3" descr="IMG_20210509_230031.jpg"/>
          <p:cNvPicPr>
            <a:picLocks noChangeAspect="1"/>
          </p:cNvPicPr>
          <p:nvPr/>
        </p:nvPicPr>
        <p:blipFill>
          <a:blip r:embed="rId4" cstate="print"/>
          <a:stretch>
            <a:fillRect/>
          </a:stretch>
        </p:blipFill>
        <p:spPr>
          <a:xfrm>
            <a:off x="457200" y="304800"/>
            <a:ext cx="7772400" cy="5867400"/>
          </a:xfrm>
          <a:prstGeom prst="rect">
            <a:avLst/>
          </a:prstGeom>
        </p:spPr>
      </p:pic>
      <mc:AlternateContent xmlns:mc="http://schemas.openxmlformats.org/markup-compatibility/2006">
        <mc:Choice xmlns="" xmlns:p14="http://schemas.microsoft.com/office/powerpoint/2010/main" Requires="p14">
          <p:contentPart p14:bwMode="auto" r:id="rId5">
            <p14:nvContentPartPr>
              <p14:cNvPr id="1048636" name=""/>
              <p14:cNvContentPartPr/>
              <p14:nvPr/>
            </p14:nvContentPartPr>
            <p14:xfrm>
              <a:off x="812800" y="1250950"/>
              <a:ext cx="1206500" cy="357187"/>
            </p14:xfrm>
          </p:contentPart>
        </mc:Choice>
        <mc:Fallback>
          <p:sp>
            <p:nvSpPr>
              <p:cNvPr id="1048636" name="Rectangle 1048635"/>
              <p:cNvSpPr/>
              <p:nvPr/>
            </p:nvSpPr>
            <p:spPr>
              <a:xfrm>
                <a:off x="812800" y="1250950"/>
                <a:ext cx="1206500" cy="357187"/>
              </a:xfrm>
              <a:prstGeom prst="rect">
                <a:avLst/>
              </a:prstGeom>
            </p:spPr>
          </p:sp>
        </mc:Fallback>
      </mc:AlternateContent>
      <mc:AlternateContent xmlns:mc="http://schemas.openxmlformats.org/markup-compatibility/2006">
        <mc:Choice xmlns="" xmlns:p14="http://schemas.microsoft.com/office/powerpoint/2010/main" Requires="p14">
          <p:contentPart p14:bwMode="auto" r:id="rId6">
            <p14:nvContentPartPr>
              <p14:cNvPr id="1048637" name=""/>
              <p14:cNvContentPartPr/>
              <p14:nvPr/>
            </p14:nvContentPartPr>
            <p14:xfrm>
              <a:off x="2732087" y="1071562"/>
              <a:ext cx="857250" cy="322262"/>
            </p14:xfrm>
          </p:contentPart>
        </mc:Choice>
        <mc:Fallback>
          <p:sp>
            <p:nvSpPr>
              <p:cNvPr id="1048637" name="Rectangle 1048636"/>
              <p:cNvSpPr/>
              <p:nvPr/>
            </p:nvSpPr>
            <p:spPr>
              <a:xfrm>
                <a:off x="2732087" y="1071562"/>
                <a:ext cx="857250" cy="322262"/>
              </a:xfrm>
              <a:prstGeom prst="rect">
                <a:avLst/>
              </a:prstGeom>
            </p:spPr>
          </p:sp>
        </mc:Fallback>
      </mc:AlternateContent>
      <mc:AlternateContent xmlns:mc="http://schemas.openxmlformats.org/markup-compatibility/2006">
        <mc:Choice xmlns="" xmlns:p14="http://schemas.microsoft.com/office/powerpoint/2010/main" Requires="p14">
          <p:contentPart p14:bwMode="auto" r:id="rId7">
            <p14:nvContentPartPr>
              <p14:cNvPr id="1048638" name=""/>
              <p14:cNvContentPartPr/>
              <p14:nvPr/>
            </p14:nvContentPartPr>
            <p14:xfrm>
              <a:off x="2768600" y="4830762"/>
              <a:ext cx="169862" cy="142875"/>
            </p14:xfrm>
          </p:contentPart>
        </mc:Choice>
        <mc:Fallback>
          <p:sp>
            <p:nvSpPr>
              <p:cNvPr id="1048638" name="Rectangle 1048637"/>
              <p:cNvSpPr/>
              <p:nvPr/>
            </p:nvSpPr>
            <p:spPr>
              <a:xfrm>
                <a:off x="2768600" y="4830762"/>
                <a:ext cx="169862" cy="142875"/>
              </a:xfrm>
              <a:prstGeom prst="rect">
                <a:avLst/>
              </a:prstGeom>
            </p:spPr>
          </p:sp>
        </mc:Fallback>
      </mc:AlternateContent>
      <mc:AlternateContent xmlns:mc="http://schemas.openxmlformats.org/markup-compatibility/2006">
        <mc:Choice xmlns="" xmlns:p14="http://schemas.microsoft.com/office/powerpoint/2010/main" Requires="p14">
          <p:contentPart p14:bwMode="auto" r:id="rId8">
            <p14:nvContentPartPr>
              <p14:cNvPr id="1048639" name=""/>
              <p14:cNvContentPartPr/>
              <p14:nvPr/>
            </p14:nvContentPartPr>
            <p14:xfrm>
              <a:off x="2776537" y="4394200"/>
              <a:ext cx="152400" cy="123825"/>
            </p14:xfrm>
          </p:contentPart>
        </mc:Choice>
        <mc:Fallback>
          <p:sp>
            <p:nvSpPr>
              <p:cNvPr id="1048639" name="Rectangle 1048638"/>
              <p:cNvSpPr/>
              <p:nvPr/>
            </p:nvSpPr>
            <p:spPr>
              <a:xfrm>
                <a:off x="2776537" y="4394200"/>
                <a:ext cx="152400" cy="123825"/>
              </a:xfrm>
              <a:prstGeom prst="rect">
                <a:avLst/>
              </a:prstGeom>
            </p:spPr>
          </p:sp>
        </mc:Fallback>
      </mc:AlternateContent>
      <mc:AlternateContent xmlns:mc="http://schemas.openxmlformats.org/markup-compatibility/2006">
        <mc:Choice xmlns="" xmlns:p14="http://schemas.microsoft.com/office/powerpoint/2010/main" Requires="p14">
          <p:contentPart p14:bwMode="auto" r:id="rId9">
            <p14:nvContentPartPr>
              <p14:cNvPr id="1048640" name=""/>
              <p14:cNvContentPartPr/>
              <p14:nvPr/>
            </p14:nvContentPartPr>
            <p14:xfrm>
              <a:off x="2795587" y="3919537"/>
              <a:ext cx="231775" cy="188912"/>
            </p14:xfrm>
          </p:contentPart>
        </mc:Choice>
        <mc:Fallback>
          <p:sp>
            <p:nvSpPr>
              <p:cNvPr id="1048640" name="Rectangle 1048639"/>
              <p:cNvSpPr/>
              <p:nvPr/>
            </p:nvSpPr>
            <p:spPr>
              <a:xfrm>
                <a:off x="2795587" y="3919537"/>
                <a:ext cx="231775" cy="188912"/>
              </a:xfrm>
              <a:prstGeom prst="rect">
                <a:avLst/>
              </a:prstGeom>
            </p:spPr>
          </p:sp>
        </mc:Fallback>
      </mc:AlternateContent>
      <mc:AlternateContent xmlns:mc="http://schemas.openxmlformats.org/markup-compatibility/2006">
        <mc:Choice xmlns="" xmlns:p14="http://schemas.microsoft.com/office/powerpoint/2010/main" Requires="p14">
          <p:contentPart p14:bwMode="auto" r:id="rId10">
            <p14:nvContentPartPr>
              <p14:cNvPr id="1048641" name=""/>
              <p14:cNvContentPartPr/>
              <p14:nvPr/>
            </p14:nvContentPartPr>
            <p14:xfrm>
              <a:off x="2813050" y="3455987"/>
              <a:ext cx="231775" cy="204787"/>
            </p14:xfrm>
          </p:contentPart>
        </mc:Choice>
        <mc:Fallback>
          <p:sp>
            <p:nvSpPr>
              <p:cNvPr id="1048641" name="Rectangle 1048640"/>
              <p:cNvSpPr/>
              <p:nvPr/>
            </p:nvSpPr>
            <p:spPr>
              <a:xfrm>
                <a:off x="2813050" y="3455987"/>
                <a:ext cx="231775" cy="204787"/>
              </a:xfrm>
              <a:prstGeom prst="rect">
                <a:avLst/>
              </a:prstGeom>
            </p:spPr>
          </p:sp>
        </mc:Fallback>
      </mc:AlternateContent>
      <mc:AlternateContent xmlns:mc="http://schemas.openxmlformats.org/markup-compatibility/2006">
        <mc:Choice xmlns="" xmlns:p14="http://schemas.microsoft.com/office/powerpoint/2010/main" Requires="p14">
          <p:contentPart p14:bwMode="auto" r:id="rId11">
            <p14:nvContentPartPr>
              <p14:cNvPr id="1048642" name=""/>
              <p14:cNvContentPartPr/>
              <p14:nvPr/>
            </p14:nvContentPartPr>
            <p14:xfrm>
              <a:off x="2840037" y="3044825"/>
              <a:ext cx="268287" cy="161925"/>
            </p14:xfrm>
          </p:contentPart>
        </mc:Choice>
        <mc:Fallback>
          <p:sp>
            <p:nvSpPr>
              <p:cNvPr id="1048642" name="Rectangle 1048641"/>
              <p:cNvSpPr/>
              <p:nvPr/>
            </p:nvSpPr>
            <p:spPr>
              <a:xfrm>
                <a:off x="2840037" y="3044825"/>
                <a:ext cx="268287" cy="161925"/>
              </a:xfrm>
              <a:prstGeom prst="rect">
                <a:avLst/>
              </a:prstGeom>
            </p:spPr>
          </p:sp>
        </mc:Fallback>
      </mc:AlternateContent>
      <mc:AlternateContent xmlns:mc="http://schemas.openxmlformats.org/markup-compatibility/2006">
        <mc:Choice xmlns="" xmlns:p14="http://schemas.microsoft.com/office/powerpoint/2010/main" Requires="p14">
          <p:contentPart p14:bwMode="auto" r:id="rId12">
            <p14:nvContentPartPr>
              <p14:cNvPr id="1048643" name=""/>
              <p14:cNvContentPartPr/>
              <p14:nvPr/>
            </p14:nvContentPartPr>
            <p14:xfrm>
              <a:off x="2857500" y="2544762"/>
              <a:ext cx="231775" cy="134937"/>
            </p14:xfrm>
          </p:contentPart>
        </mc:Choice>
        <mc:Fallback>
          <p:sp>
            <p:nvSpPr>
              <p:cNvPr id="1048643" name="Rectangle 1048642"/>
              <p:cNvSpPr/>
              <p:nvPr/>
            </p:nvSpPr>
            <p:spPr>
              <a:xfrm>
                <a:off x="2857500" y="2544762"/>
                <a:ext cx="231775" cy="134937"/>
              </a:xfrm>
              <a:prstGeom prst="rect">
                <a:avLst/>
              </a:prstGeom>
            </p:spPr>
          </p:sp>
        </mc:Fallback>
      </mc:AlternateContent>
      <mc:AlternateContent xmlns:mc="http://schemas.openxmlformats.org/markup-compatibility/2006">
        <mc:Choice xmlns="" xmlns:p14="http://schemas.microsoft.com/office/powerpoint/2010/main" Requires="p14">
          <p:contentPart p14:bwMode="auto" r:id="rId13">
            <p14:nvContentPartPr>
              <p14:cNvPr id="1048644" name=""/>
              <p14:cNvContentPartPr/>
              <p14:nvPr/>
            </p14:nvContentPartPr>
            <p14:xfrm>
              <a:off x="2901950" y="2062162"/>
              <a:ext cx="187325" cy="125412"/>
            </p14:xfrm>
          </p:contentPart>
        </mc:Choice>
        <mc:Fallback>
          <p:sp>
            <p:nvSpPr>
              <p:cNvPr id="1048644" name="Rectangle 1048643"/>
              <p:cNvSpPr/>
              <p:nvPr/>
            </p:nvSpPr>
            <p:spPr>
              <a:xfrm>
                <a:off x="2901950" y="2062162"/>
                <a:ext cx="187325" cy="125412"/>
              </a:xfrm>
              <a:prstGeom prst="rect">
                <a:avLst/>
              </a:prstGeom>
            </p:spPr>
          </p:sp>
        </mc:Fallback>
      </mc:AlternateContent>
      <mc:AlternateContent xmlns:mc="http://schemas.openxmlformats.org/markup-compatibility/2006">
        <mc:Choice xmlns="" xmlns:p14="http://schemas.microsoft.com/office/powerpoint/2010/main" Requires="p14">
          <p:contentPart p14:bwMode="auto" r:id="rId14">
            <p14:nvContentPartPr>
              <p14:cNvPr id="1048645" name=""/>
              <p14:cNvContentPartPr/>
              <p14:nvPr/>
            </p14:nvContentPartPr>
            <p14:xfrm>
              <a:off x="2884487" y="1544637"/>
              <a:ext cx="250825" cy="187325"/>
            </p14:xfrm>
          </p:contentPart>
        </mc:Choice>
        <mc:Fallback>
          <p:sp>
            <p:nvSpPr>
              <p:cNvPr id="1048645" name="Rectangle 1048644"/>
              <p:cNvSpPr/>
              <p:nvPr/>
            </p:nvSpPr>
            <p:spPr>
              <a:xfrm>
                <a:off x="2884487" y="1544637"/>
                <a:ext cx="250825" cy="187325"/>
              </a:xfrm>
              <a:prstGeom prst="rect">
                <a:avLst/>
              </a:prstGeom>
            </p:spPr>
          </p:sp>
        </mc:Fallback>
      </mc:AlternateContent>
      <mc:AlternateContent xmlns:mc="http://schemas.openxmlformats.org/markup-compatibility/2006">
        <mc:Choice xmlns="" xmlns:p14="http://schemas.microsoft.com/office/powerpoint/2010/main" Requires="p14">
          <p:contentPart p14:bwMode="auto" r:id="rId15">
            <p14:nvContentPartPr>
              <p14:cNvPr id="1048646" name=""/>
              <p14:cNvContentPartPr/>
              <p14:nvPr/>
            </p14:nvContentPartPr>
            <p14:xfrm>
              <a:off x="4384675" y="4732337"/>
              <a:ext cx="26987" cy="142875"/>
            </p14:xfrm>
          </p:contentPart>
        </mc:Choice>
        <mc:Fallback>
          <p:sp>
            <p:nvSpPr>
              <p:cNvPr id="1048646" name="Rectangle 1048645"/>
              <p:cNvSpPr/>
              <p:nvPr/>
            </p:nvSpPr>
            <p:spPr>
              <a:xfrm>
                <a:off x="4384675" y="4732337"/>
                <a:ext cx="26987" cy="142875"/>
              </a:xfrm>
              <a:prstGeom prst="rect">
                <a:avLst/>
              </a:prstGeom>
            </p:spPr>
          </p:sp>
        </mc:Fallback>
      </mc:AlternateContent>
      <mc:AlternateContent xmlns:mc="http://schemas.openxmlformats.org/markup-compatibility/2006">
        <mc:Choice xmlns="" xmlns:p14="http://schemas.microsoft.com/office/powerpoint/2010/main" Requires="p14">
          <p:contentPart p14:bwMode="auto" r:id="rId16">
            <p14:nvContentPartPr>
              <p14:cNvPr id="1048647" name=""/>
              <p14:cNvContentPartPr/>
              <p14:nvPr/>
            </p14:nvContentPartPr>
            <p14:xfrm>
              <a:off x="4394200" y="4321175"/>
              <a:ext cx="7937" cy="107950"/>
            </p14:xfrm>
          </p:contentPart>
        </mc:Choice>
        <mc:Fallback>
          <p:sp>
            <p:nvSpPr>
              <p:cNvPr id="1048647" name="Rectangle 1048646"/>
              <p:cNvSpPr/>
              <p:nvPr/>
            </p:nvSpPr>
            <p:spPr>
              <a:xfrm>
                <a:off x="4394200" y="4321175"/>
                <a:ext cx="7937" cy="107950"/>
              </a:xfrm>
              <a:prstGeom prst="rect">
                <a:avLst/>
              </a:prstGeom>
            </p:spPr>
          </p:sp>
        </mc:Fallback>
      </mc:AlternateContent>
      <mc:AlternateContent xmlns:mc="http://schemas.openxmlformats.org/markup-compatibility/2006">
        <mc:Choice xmlns="" xmlns:p14="http://schemas.microsoft.com/office/powerpoint/2010/main" Requires="p14">
          <p:contentPart p14:bwMode="auto" r:id="rId17">
            <p14:nvContentPartPr>
              <p14:cNvPr id="1048648" name=""/>
              <p14:cNvContentPartPr/>
              <p14:nvPr/>
            </p14:nvContentPartPr>
            <p14:xfrm>
              <a:off x="4429125" y="3821112"/>
              <a:ext cx="26987" cy="134937"/>
            </p14:xfrm>
          </p:contentPart>
        </mc:Choice>
        <mc:Fallback>
          <p:sp>
            <p:nvSpPr>
              <p:cNvPr id="1048648" name="Rectangle 1048647"/>
              <p:cNvSpPr/>
              <p:nvPr/>
            </p:nvSpPr>
            <p:spPr>
              <a:xfrm>
                <a:off x="4429125" y="3821112"/>
                <a:ext cx="26987" cy="134937"/>
              </a:xfrm>
              <a:prstGeom prst="rect">
                <a:avLst/>
              </a:prstGeom>
            </p:spPr>
          </p:sp>
        </mc:Fallback>
      </mc:AlternateContent>
      <mc:AlternateContent xmlns:mc="http://schemas.openxmlformats.org/markup-compatibility/2006">
        <mc:Choice xmlns="" xmlns:p14="http://schemas.microsoft.com/office/powerpoint/2010/main" Requires="p14">
          <p:contentPart p14:bwMode="auto" r:id="rId18">
            <p14:nvContentPartPr>
              <p14:cNvPr id="1048649" name=""/>
              <p14:cNvContentPartPr/>
              <p14:nvPr/>
            </p14:nvContentPartPr>
            <p14:xfrm>
              <a:off x="4500562" y="3009900"/>
              <a:ext cx="107950" cy="303212"/>
            </p14:xfrm>
          </p:contentPart>
        </mc:Choice>
        <mc:Fallback>
          <p:sp>
            <p:nvSpPr>
              <p:cNvPr id="1048649" name="Rectangle 1048648"/>
              <p:cNvSpPr/>
              <p:nvPr/>
            </p:nvSpPr>
            <p:spPr>
              <a:xfrm>
                <a:off x="4500562" y="3009900"/>
                <a:ext cx="107950" cy="303212"/>
              </a:xfrm>
              <a:prstGeom prst="rect">
                <a:avLst/>
              </a:prstGeom>
            </p:spPr>
          </p:sp>
        </mc:Fallback>
      </mc:AlternateContent>
      <mc:AlternateContent xmlns:mc="http://schemas.openxmlformats.org/markup-compatibility/2006">
        <mc:Choice xmlns="" xmlns:p14="http://schemas.microsoft.com/office/powerpoint/2010/main" Requires="p14">
          <p:contentPart p14:bwMode="auto" r:id="rId19">
            <p14:nvContentPartPr>
              <p14:cNvPr id="1048650" name=""/>
              <p14:cNvContentPartPr/>
              <p14:nvPr/>
            </p14:nvContentPartPr>
            <p14:xfrm>
              <a:off x="4527550" y="2527300"/>
              <a:ext cx="160337" cy="160337"/>
            </p14:xfrm>
          </p:contentPart>
        </mc:Choice>
        <mc:Fallback>
          <p:sp>
            <p:nvSpPr>
              <p:cNvPr id="1048650" name="Rectangle 1048649"/>
              <p:cNvSpPr/>
              <p:nvPr/>
            </p:nvSpPr>
            <p:spPr>
              <a:xfrm>
                <a:off x="4527550" y="2527300"/>
                <a:ext cx="160337" cy="160337"/>
              </a:xfrm>
              <a:prstGeom prst="rect">
                <a:avLst/>
              </a:prstGeom>
            </p:spPr>
          </p:sp>
        </mc:Fallback>
      </mc:AlternateContent>
      <mc:AlternateContent xmlns:mc="http://schemas.openxmlformats.org/markup-compatibility/2006">
        <mc:Choice xmlns="" xmlns:p14="http://schemas.microsoft.com/office/powerpoint/2010/main" Requires="p14">
          <p:contentPart p14:bwMode="auto" r:id="rId20">
            <p14:nvContentPartPr>
              <p14:cNvPr id="1048651" name=""/>
              <p14:cNvContentPartPr/>
              <p14:nvPr/>
            </p14:nvContentPartPr>
            <p14:xfrm>
              <a:off x="4652962" y="1973262"/>
              <a:ext cx="98425" cy="142875"/>
            </p14:xfrm>
          </p:contentPart>
        </mc:Choice>
        <mc:Fallback>
          <p:sp>
            <p:nvSpPr>
              <p:cNvPr id="1048651" name="Rectangle 1048650"/>
              <p:cNvSpPr/>
              <p:nvPr/>
            </p:nvSpPr>
            <p:spPr>
              <a:xfrm>
                <a:off x="4652962" y="1973262"/>
                <a:ext cx="98425" cy="142875"/>
              </a:xfrm>
              <a:prstGeom prst="rect">
                <a:avLst/>
              </a:prstGeom>
            </p:spPr>
          </p:sp>
        </mc:Fallback>
      </mc:AlternateContent>
      <mc:AlternateContent xmlns:mc="http://schemas.openxmlformats.org/markup-compatibility/2006">
        <mc:Choice xmlns="" xmlns:p14="http://schemas.microsoft.com/office/powerpoint/2010/main" Requires="p14">
          <p:contentPart p14:bwMode="auto" r:id="rId21">
            <p14:nvContentPartPr>
              <p14:cNvPr id="1048652" name=""/>
              <p14:cNvContentPartPr/>
              <p14:nvPr/>
            </p14:nvContentPartPr>
            <p14:xfrm>
              <a:off x="4687887" y="1482725"/>
              <a:ext cx="71437" cy="142875"/>
            </p14:xfrm>
          </p:contentPart>
        </mc:Choice>
        <mc:Fallback>
          <p:sp>
            <p:nvSpPr>
              <p:cNvPr id="1048652" name="Rectangle 1048651"/>
              <p:cNvSpPr/>
              <p:nvPr/>
            </p:nvSpPr>
            <p:spPr>
              <a:xfrm>
                <a:off x="4687887" y="1482725"/>
                <a:ext cx="71437" cy="142875"/>
              </a:xfrm>
              <a:prstGeom prst="rect">
                <a:avLst/>
              </a:prstGeom>
            </p:spPr>
          </p:sp>
        </mc:Fallback>
      </mc:AlternateContent>
      <mc:AlternateContent xmlns:mc="http://schemas.openxmlformats.org/markup-compatibility/2006">
        <mc:Choice xmlns="" xmlns:p14="http://schemas.microsoft.com/office/powerpoint/2010/main" Requires="p14">
          <p:contentPart p14:bwMode="auto" r:id="rId22">
            <p14:nvContentPartPr>
              <p14:cNvPr id="1048653" name=""/>
              <p14:cNvContentPartPr/>
              <p14:nvPr/>
            </p14:nvContentPartPr>
            <p14:xfrm>
              <a:off x="7983537" y="2928937"/>
              <a:ext cx="98425" cy="509587"/>
            </p14:xfrm>
          </p:contentPart>
        </mc:Choice>
        <mc:Fallback>
          <p:sp>
            <p:nvSpPr>
              <p:cNvPr id="1048653" name="Rectangle 1048652"/>
              <p:cNvSpPr/>
              <p:nvPr/>
            </p:nvSpPr>
            <p:spPr>
              <a:xfrm>
                <a:off x="7983537" y="2928937"/>
                <a:ext cx="98425" cy="509587"/>
              </a:xfrm>
              <a:prstGeom prst="rect">
                <a:avLst/>
              </a:prstGeom>
            </p:spPr>
          </p:sp>
        </mc:Fallback>
      </mc:AlternateContent>
      <mc:AlternateContent xmlns:mc="http://schemas.openxmlformats.org/markup-compatibility/2006">
        <mc:Choice xmlns="" xmlns:p14="http://schemas.microsoft.com/office/powerpoint/2010/main" Requires="p14">
          <p:contentPart p14:bwMode="auto" r:id="rId23">
            <p14:nvContentPartPr>
              <p14:cNvPr id="1048657" name=""/>
              <p14:cNvContentPartPr/>
              <p14:nvPr/>
            </p14:nvContentPartPr>
            <p14:xfrm>
              <a:off x="812800" y="1250950"/>
              <a:ext cx="1206500" cy="357187"/>
            </p14:xfrm>
          </p:contentPart>
        </mc:Choice>
        <mc:Fallback>
          <p:sp>
            <p:nvSpPr>
              <p:cNvPr id="1048657" name="Rectangle 1048656"/>
              <p:cNvSpPr/>
              <p:nvPr/>
            </p:nvSpPr>
            <p:spPr>
              <a:xfrm>
                <a:off x="812800" y="1250950"/>
                <a:ext cx="1206500" cy="357187"/>
              </a:xfrm>
              <a:prstGeom prst="rect">
                <a:avLst/>
              </a:prstGeom>
            </p:spPr>
          </p:sp>
        </mc:Fallback>
      </mc:AlternateContent>
      <mc:AlternateContent xmlns:mc="http://schemas.openxmlformats.org/markup-compatibility/2006">
        <mc:Choice xmlns="" xmlns:p14="http://schemas.microsoft.com/office/powerpoint/2010/main" Requires="p14">
          <p:contentPart p14:bwMode="auto" r:id="rId24">
            <p14:nvContentPartPr>
              <p14:cNvPr id="1048658" name=""/>
              <p14:cNvContentPartPr/>
              <p14:nvPr/>
            </p14:nvContentPartPr>
            <p14:xfrm>
              <a:off x="2732087" y="1071562"/>
              <a:ext cx="857250" cy="322262"/>
            </p14:xfrm>
          </p:contentPart>
        </mc:Choice>
        <mc:Fallback>
          <p:sp>
            <p:nvSpPr>
              <p:cNvPr id="1048658" name="Rectangle 1048657"/>
              <p:cNvSpPr/>
              <p:nvPr/>
            </p:nvSpPr>
            <p:spPr>
              <a:xfrm>
                <a:off x="2732087" y="1071562"/>
                <a:ext cx="857250" cy="322262"/>
              </a:xfrm>
              <a:prstGeom prst="rect">
                <a:avLst/>
              </a:prstGeom>
            </p:spPr>
          </p:sp>
        </mc:Fallback>
      </mc:AlternateContent>
      <mc:AlternateContent xmlns:mc="http://schemas.openxmlformats.org/markup-compatibility/2006">
        <mc:Choice xmlns="" xmlns:p14="http://schemas.microsoft.com/office/powerpoint/2010/main" Requires="p14">
          <p:contentPart p14:bwMode="auto" r:id="rId25">
            <p14:nvContentPartPr>
              <p14:cNvPr id="1048659" name=""/>
              <p14:cNvContentPartPr/>
              <p14:nvPr/>
            </p14:nvContentPartPr>
            <p14:xfrm>
              <a:off x="2768600" y="4830762"/>
              <a:ext cx="169862" cy="142875"/>
            </p14:xfrm>
          </p:contentPart>
        </mc:Choice>
        <mc:Fallback>
          <p:sp>
            <p:nvSpPr>
              <p:cNvPr id="1048659" name="Rectangle 1048658"/>
              <p:cNvSpPr/>
              <p:nvPr/>
            </p:nvSpPr>
            <p:spPr>
              <a:xfrm>
                <a:off x="2768600" y="4830762"/>
                <a:ext cx="169862" cy="142875"/>
              </a:xfrm>
              <a:prstGeom prst="rect">
                <a:avLst/>
              </a:prstGeom>
            </p:spPr>
          </p:sp>
        </mc:Fallback>
      </mc:AlternateContent>
      <mc:AlternateContent xmlns:mc="http://schemas.openxmlformats.org/markup-compatibility/2006">
        <mc:Choice xmlns="" xmlns:p14="http://schemas.microsoft.com/office/powerpoint/2010/main" Requires="p14">
          <p:contentPart p14:bwMode="auto" r:id="rId26">
            <p14:nvContentPartPr>
              <p14:cNvPr id="1048660" name=""/>
              <p14:cNvContentPartPr/>
              <p14:nvPr/>
            </p14:nvContentPartPr>
            <p14:xfrm>
              <a:off x="2776537" y="4394200"/>
              <a:ext cx="152400" cy="123825"/>
            </p14:xfrm>
          </p:contentPart>
        </mc:Choice>
        <mc:Fallback>
          <p:sp>
            <p:nvSpPr>
              <p:cNvPr id="1048660" name="Rectangle 1048659"/>
              <p:cNvSpPr/>
              <p:nvPr/>
            </p:nvSpPr>
            <p:spPr>
              <a:xfrm>
                <a:off x="2776537" y="4394200"/>
                <a:ext cx="152400" cy="123825"/>
              </a:xfrm>
              <a:prstGeom prst="rect">
                <a:avLst/>
              </a:prstGeom>
            </p:spPr>
          </p:sp>
        </mc:Fallback>
      </mc:AlternateContent>
      <mc:AlternateContent xmlns:mc="http://schemas.openxmlformats.org/markup-compatibility/2006">
        <mc:Choice xmlns="" xmlns:p14="http://schemas.microsoft.com/office/powerpoint/2010/main" Requires="p14">
          <p:contentPart p14:bwMode="auto" r:id="rId27">
            <p14:nvContentPartPr>
              <p14:cNvPr id="1048661" name=""/>
              <p14:cNvContentPartPr/>
              <p14:nvPr/>
            </p14:nvContentPartPr>
            <p14:xfrm>
              <a:off x="2795587" y="3919537"/>
              <a:ext cx="231775" cy="188912"/>
            </p14:xfrm>
          </p:contentPart>
        </mc:Choice>
        <mc:Fallback>
          <p:sp>
            <p:nvSpPr>
              <p:cNvPr id="1048661" name="Rectangle 1048660"/>
              <p:cNvSpPr/>
              <p:nvPr/>
            </p:nvSpPr>
            <p:spPr>
              <a:xfrm>
                <a:off x="2795587" y="3919537"/>
                <a:ext cx="231775" cy="188912"/>
              </a:xfrm>
              <a:prstGeom prst="rect">
                <a:avLst/>
              </a:prstGeom>
            </p:spPr>
          </p:sp>
        </mc:Fallback>
      </mc:AlternateContent>
      <mc:AlternateContent xmlns:mc="http://schemas.openxmlformats.org/markup-compatibility/2006">
        <mc:Choice xmlns="" xmlns:p14="http://schemas.microsoft.com/office/powerpoint/2010/main" Requires="p14">
          <p:contentPart p14:bwMode="auto" r:id="rId28">
            <p14:nvContentPartPr>
              <p14:cNvPr id="1048662" name=""/>
              <p14:cNvContentPartPr/>
              <p14:nvPr/>
            </p14:nvContentPartPr>
            <p14:xfrm>
              <a:off x="2813050" y="3455987"/>
              <a:ext cx="231775" cy="204787"/>
            </p14:xfrm>
          </p:contentPart>
        </mc:Choice>
        <mc:Fallback>
          <p:sp>
            <p:nvSpPr>
              <p:cNvPr id="1048662" name="Rectangle 1048661"/>
              <p:cNvSpPr/>
              <p:nvPr/>
            </p:nvSpPr>
            <p:spPr>
              <a:xfrm>
                <a:off x="2813050" y="3455987"/>
                <a:ext cx="231775" cy="204787"/>
              </a:xfrm>
              <a:prstGeom prst="rect">
                <a:avLst/>
              </a:prstGeom>
            </p:spPr>
          </p:sp>
        </mc:Fallback>
      </mc:AlternateContent>
      <mc:AlternateContent xmlns:mc="http://schemas.openxmlformats.org/markup-compatibility/2006">
        <mc:Choice xmlns="" xmlns:p14="http://schemas.microsoft.com/office/powerpoint/2010/main" Requires="p14">
          <p:contentPart p14:bwMode="auto" r:id="rId29">
            <p14:nvContentPartPr>
              <p14:cNvPr id="1048663" name=""/>
              <p14:cNvContentPartPr/>
              <p14:nvPr/>
            </p14:nvContentPartPr>
            <p14:xfrm>
              <a:off x="2840037" y="3044825"/>
              <a:ext cx="268287" cy="161925"/>
            </p14:xfrm>
          </p:contentPart>
        </mc:Choice>
        <mc:Fallback>
          <p:sp>
            <p:nvSpPr>
              <p:cNvPr id="1048663" name="Rectangle 1048662"/>
              <p:cNvSpPr/>
              <p:nvPr/>
            </p:nvSpPr>
            <p:spPr>
              <a:xfrm>
                <a:off x="2840037" y="3044825"/>
                <a:ext cx="268287" cy="161925"/>
              </a:xfrm>
              <a:prstGeom prst="rect">
                <a:avLst/>
              </a:prstGeom>
            </p:spPr>
          </p:sp>
        </mc:Fallback>
      </mc:AlternateContent>
      <mc:AlternateContent xmlns:mc="http://schemas.openxmlformats.org/markup-compatibility/2006">
        <mc:Choice xmlns="" xmlns:p14="http://schemas.microsoft.com/office/powerpoint/2010/main" Requires="p14">
          <p:contentPart p14:bwMode="auto" r:id="rId30">
            <p14:nvContentPartPr>
              <p14:cNvPr id="1048664" name=""/>
              <p14:cNvContentPartPr/>
              <p14:nvPr/>
            </p14:nvContentPartPr>
            <p14:xfrm>
              <a:off x="2857500" y="2544762"/>
              <a:ext cx="231775" cy="134937"/>
            </p14:xfrm>
          </p:contentPart>
        </mc:Choice>
        <mc:Fallback>
          <p:sp>
            <p:nvSpPr>
              <p:cNvPr id="1048664" name="Rectangle 1048663"/>
              <p:cNvSpPr/>
              <p:nvPr/>
            </p:nvSpPr>
            <p:spPr>
              <a:xfrm>
                <a:off x="2857500" y="2544762"/>
                <a:ext cx="231775" cy="134937"/>
              </a:xfrm>
              <a:prstGeom prst="rect">
                <a:avLst/>
              </a:prstGeom>
            </p:spPr>
          </p:sp>
        </mc:Fallback>
      </mc:AlternateContent>
      <mc:AlternateContent xmlns:mc="http://schemas.openxmlformats.org/markup-compatibility/2006">
        <mc:Choice xmlns="" xmlns:p14="http://schemas.microsoft.com/office/powerpoint/2010/main" Requires="p14">
          <p:contentPart p14:bwMode="auto" r:id="rId31">
            <p14:nvContentPartPr>
              <p14:cNvPr id="1048665" name=""/>
              <p14:cNvContentPartPr/>
              <p14:nvPr/>
            </p14:nvContentPartPr>
            <p14:xfrm>
              <a:off x="2901950" y="2062162"/>
              <a:ext cx="187325" cy="125412"/>
            </p14:xfrm>
          </p:contentPart>
        </mc:Choice>
        <mc:Fallback>
          <p:sp>
            <p:nvSpPr>
              <p:cNvPr id="1048665" name="Rectangle 1048664"/>
              <p:cNvSpPr/>
              <p:nvPr/>
            </p:nvSpPr>
            <p:spPr>
              <a:xfrm>
                <a:off x="2901950" y="2062162"/>
                <a:ext cx="187325" cy="125412"/>
              </a:xfrm>
              <a:prstGeom prst="rect">
                <a:avLst/>
              </a:prstGeom>
            </p:spPr>
          </p:sp>
        </mc:Fallback>
      </mc:AlternateContent>
      <mc:AlternateContent xmlns:mc="http://schemas.openxmlformats.org/markup-compatibility/2006">
        <mc:Choice xmlns="" xmlns:p14="http://schemas.microsoft.com/office/powerpoint/2010/main" Requires="p14">
          <p:contentPart p14:bwMode="auto" r:id="rId32">
            <p14:nvContentPartPr>
              <p14:cNvPr id="1048666" name=""/>
              <p14:cNvContentPartPr/>
              <p14:nvPr/>
            </p14:nvContentPartPr>
            <p14:xfrm>
              <a:off x="2884487" y="1544637"/>
              <a:ext cx="250825" cy="187325"/>
            </p14:xfrm>
          </p:contentPart>
        </mc:Choice>
        <mc:Fallback>
          <p:sp>
            <p:nvSpPr>
              <p:cNvPr id="1048666" name="Rectangle 1048665"/>
              <p:cNvSpPr/>
              <p:nvPr/>
            </p:nvSpPr>
            <p:spPr>
              <a:xfrm>
                <a:off x="2884487" y="1544637"/>
                <a:ext cx="250825" cy="187325"/>
              </a:xfrm>
              <a:prstGeom prst="rect">
                <a:avLst/>
              </a:prstGeom>
            </p:spPr>
          </p:sp>
        </mc:Fallback>
      </mc:AlternateContent>
      <mc:AlternateContent xmlns:mc="http://schemas.openxmlformats.org/markup-compatibility/2006">
        <mc:Choice xmlns="" xmlns:p14="http://schemas.microsoft.com/office/powerpoint/2010/main" Requires="p14">
          <p:contentPart p14:bwMode="auto" r:id="rId33">
            <p14:nvContentPartPr>
              <p14:cNvPr id="1048667" name=""/>
              <p14:cNvContentPartPr/>
              <p14:nvPr/>
            </p14:nvContentPartPr>
            <p14:xfrm>
              <a:off x="4384675" y="4732337"/>
              <a:ext cx="26987" cy="142875"/>
            </p14:xfrm>
          </p:contentPart>
        </mc:Choice>
        <mc:Fallback>
          <p:sp>
            <p:nvSpPr>
              <p:cNvPr id="1048667" name="Rectangle 1048666"/>
              <p:cNvSpPr/>
              <p:nvPr/>
            </p:nvSpPr>
            <p:spPr>
              <a:xfrm>
                <a:off x="4384675" y="4732337"/>
                <a:ext cx="26987" cy="142875"/>
              </a:xfrm>
              <a:prstGeom prst="rect">
                <a:avLst/>
              </a:prstGeom>
            </p:spPr>
          </p:sp>
        </mc:Fallback>
      </mc:AlternateContent>
      <mc:AlternateContent xmlns:mc="http://schemas.openxmlformats.org/markup-compatibility/2006">
        <mc:Choice xmlns="" xmlns:p14="http://schemas.microsoft.com/office/powerpoint/2010/main" Requires="p14">
          <p:contentPart p14:bwMode="auto" r:id="rId34">
            <p14:nvContentPartPr>
              <p14:cNvPr id="1048668" name=""/>
              <p14:cNvContentPartPr/>
              <p14:nvPr/>
            </p14:nvContentPartPr>
            <p14:xfrm>
              <a:off x="4394200" y="4321175"/>
              <a:ext cx="7937" cy="107950"/>
            </p14:xfrm>
          </p:contentPart>
        </mc:Choice>
        <mc:Fallback>
          <p:sp>
            <p:nvSpPr>
              <p:cNvPr id="1048668" name="Rectangle 1048667"/>
              <p:cNvSpPr/>
              <p:nvPr/>
            </p:nvSpPr>
            <p:spPr>
              <a:xfrm>
                <a:off x="4394200" y="4321175"/>
                <a:ext cx="7937" cy="107950"/>
              </a:xfrm>
              <a:prstGeom prst="rect">
                <a:avLst/>
              </a:prstGeom>
            </p:spPr>
          </p:sp>
        </mc:Fallback>
      </mc:AlternateContent>
      <mc:AlternateContent xmlns:mc="http://schemas.openxmlformats.org/markup-compatibility/2006">
        <mc:Choice xmlns="" xmlns:p14="http://schemas.microsoft.com/office/powerpoint/2010/main" Requires="p14">
          <p:contentPart p14:bwMode="auto" r:id="rId35">
            <p14:nvContentPartPr>
              <p14:cNvPr id="1048669" name=""/>
              <p14:cNvContentPartPr/>
              <p14:nvPr/>
            </p14:nvContentPartPr>
            <p14:xfrm>
              <a:off x="4429125" y="3821112"/>
              <a:ext cx="26987" cy="134937"/>
            </p14:xfrm>
          </p:contentPart>
        </mc:Choice>
        <mc:Fallback>
          <p:sp>
            <p:nvSpPr>
              <p:cNvPr id="1048669" name="Rectangle 1048668"/>
              <p:cNvSpPr/>
              <p:nvPr/>
            </p:nvSpPr>
            <p:spPr>
              <a:xfrm>
                <a:off x="4429125" y="3821112"/>
                <a:ext cx="26987" cy="134937"/>
              </a:xfrm>
              <a:prstGeom prst="rect">
                <a:avLst/>
              </a:prstGeom>
            </p:spPr>
          </p:sp>
        </mc:Fallback>
      </mc:AlternateContent>
      <mc:AlternateContent xmlns:mc="http://schemas.openxmlformats.org/markup-compatibility/2006">
        <mc:Choice xmlns="" xmlns:p14="http://schemas.microsoft.com/office/powerpoint/2010/main" Requires="p14">
          <p:contentPart p14:bwMode="auto" r:id="rId36">
            <p14:nvContentPartPr>
              <p14:cNvPr id="1048670" name=""/>
              <p14:cNvContentPartPr/>
              <p14:nvPr/>
            </p14:nvContentPartPr>
            <p14:xfrm>
              <a:off x="4500562" y="3009900"/>
              <a:ext cx="107950" cy="303212"/>
            </p14:xfrm>
          </p:contentPart>
        </mc:Choice>
        <mc:Fallback>
          <p:sp>
            <p:nvSpPr>
              <p:cNvPr id="1048670" name="Rectangle 1048669"/>
              <p:cNvSpPr/>
              <p:nvPr/>
            </p:nvSpPr>
            <p:spPr>
              <a:xfrm>
                <a:off x="4500562" y="3009900"/>
                <a:ext cx="107950" cy="303212"/>
              </a:xfrm>
              <a:prstGeom prst="rect">
                <a:avLst/>
              </a:prstGeom>
            </p:spPr>
          </p:sp>
        </mc:Fallback>
      </mc:AlternateContent>
      <mc:AlternateContent xmlns:mc="http://schemas.openxmlformats.org/markup-compatibility/2006">
        <mc:Choice xmlns="" xmlns:p14="http://schemas.microsoft.com/office/powerpoint/2010/main" Requires="p14">
          <p:contentPart p14:bwMode="auto" r:id="rId37">
            <p14:nvContentPartPr>
              <p14:cNvPr id="1048671" name=""/>
              <p14:cNvContentPartPr/>
              <p14:nvPr/>
            </p14:nvContentPartPr>
            <p14:xfrm>
              <a:off x="4527550" y="2527300"/>
              <a:ext cx="160337" cy="160337"/>
            </p14:xfrm>
          </p:contentPart>
        </mc:Choice>
        <mc:Fallback>
          <p:sp>
            <p:nvSpPr>
              <p:cNvPr id="1048671" name="Rectangle 1048670"/>
              <p:cNvSpPr/>
              <p:nvPr/>
            </p:nvSpPr>
            <p:spPr>
              <a:xfrm>
                <a:off x="4527550" y="2527300"/>
                <a:ext cx="160337" cy="160337"/>
              </a:xfrm>
              <a:prstGeom prst="rect">
                <a:avLst/>
              </a:prstGeom>
            </p:spPr>
          </p:sp>
        </mc:Fallback>
      </mc:AlternateContent>
      <mc:AlternateContent xmlns:mc="http://schemas.openxmlformats.org/markup-compatibility/2006">
        <mc:Choice xmlns="" xmlns:p14="http://schemas.microsoft.com/office/powerpoint/2010/main" Requires="p14">
          <p:contentPart p14:bwMode="auto" r:id="rId38">
            <p14:nvContentPartPr>
              <p14:cNvPr id="1048672" name=""/>
              <p14:cNvContentPartPr/>
              <p14:nvPr/>
            </p14:nvContentPartPr>
            <p14:xfrm>
              <a:off x="4652962" y="1973262"/>
              <a:ext cx="98425" cy="142875"/>
            </p14:xfrm>
          </p:contentPart>
        </mc:Choice>
        <mc:Fallback>
          <p:sp>
            <p:nvSpPr>
              <p:cNvPr id="1048672" name="Rectangle 1048671"/>
              <p:cNvSpPr/>
              <p:nvPr/>
            </p:nvSpPr>
            <p:spPr>
              <a:xfrm>
                <a:off x="4652962" y="1973262"/>
                <a:ext cx="98425" cy="142875"/>
              </a:xfrm>
              <a:prstGeom prst="rect">
                <a:avLst/>
              </a:prstGeom>
            </p:spPr>
          </p:sp>
        </mc:Fallback>
      </mc:AlternateContent>
      <mc:AlternateContent xmlns:mc="http://schemas.openxmlformats.org/markup-compatibility/2006">
        <mc:Choice xmlns="" xmlns:p14="http://schemas.microsoft.com/office/powerpoint/2010/main" Requires="p14">
          <p:contentPart p14:bwMode="auto" r:id="rId39">
            <p14:nvContentPartPr>
              <p14:cNvPr id="1048673" name=""/>
              <p14:cNvContentPartPr/>
              <p14:nvPr/>
            </p14:nvContentPartPr>
            <p14:xfrm>
              <a:off x="4687887" y="1482725"/>
              <a:ext cx="71437" cy="142875"/>
            </p14:xfrm>
          </p:contentPart>
        </mc:Choice>
        <mc:Fallback>
          <p:sp>
            <p:nvSpPr>
              <p:cNvPr id="1048673" name="Rectangle 1048672"/>
              <p:cNvSpPr/>
              <p:nvPr/>
            </p:nvSpPr>
            <p:spPr>
              <a:xfrm>
                <a:off x="4687887" y="1482725"/>
                <a:ext cx="71437" cy="142875"/>
              </a:xfrm>
              <a:prstGeom prst="rect">
                <a:avLst/>
              </a:prstGeom>
            </p:spPr>
          </p:sp>
        </mc:Fallback>
      </mc:AlternateContent>
      <mc:AlternateContent xmlns:mc="http://schemas.openxmlformats.org/markup-compatibility/2006">
        <mc:Choice xmlns="" xmlns:p14="http://schemas.microsoft.com/office/powerpoint/2010/main" Requires="p14">
          <p:contentPart p14:bwMode="auto" r:id="rId40">
            <p14:nvContentPartPr>
              <p14:cNvPr id="1048674" name=""/>
              <p14:cNvContentPartPr/>
              <p14:nvPr/>
            </p14:nvContentPartPr>
            <p14:xfrm>
              <a:off x="7983537" y="2928937"/>
              <a:ext cx="98425" cy="509587"/>
            </p14:xfrm>
          </p:contentPart>
        </mc:Choice>
        <mc:Fallback>
          <p:sp>
            <p:nvSpPr>
              <p:cNvPr id="1048674" name="Rectangle 1048673"/>
              <p:cNvSpPr/>
              <p:nvPr/>
            </p:nvSpPr>
            <p:spPr>
              <a:xfrm>
                <a:off x="7983537" y="2928937"/>
                <a:ext cx="98425" cy="509587"/>
              </a:xfrm>
              <a:prstGeom prst="rect">
                <a:avLst/>
              </a:prstGeom>
            </p:spPr>
          </p:sp>
        </mc:Fallback>
      </mc:AlternateContent>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5" name="Title 1"/>
          <p:cNvSpPr>
            <a:spLocks noGrp="1"/>
          </p:cNvSpPr>
          <p:nvPr>
            <p:ph type="title"/>
          </p:nvPr>
        </p:nvSpPr>
        <p:spPr/>
        <p:txBody>
          <a:bodyPr/>
          <a:lstStyle/>
          <a:p>
            <a:r>
              <a:rPr lang="en-US" dirty="0" smtClean="0"/>
              <a:t>Truth table :</a:t>
            </a:r>
            <a:endParaRPr lang="en-US" dirty="0"/>
          </a:p>
        </p:txBody>
      </p:sp>
      <p:pic>
        <p:nvPicPr>
          <p:cNvPr id="2097156" name="Picture 2" descr="IMG_20210509_232959.jpg"/>
          <p:cNvPicPr>
            <a:picLocks noChangeAspect="1"/>
          </p:cNvPicPr>
          <p:nvPr/>
        </p:nvPicPr>
        <p:blipFill>
          <a:blip r:embed="rId2" cstate="print"/>
          <a:stretch>
            <a:fillRect/>
          </a:stretch>
        </p:blipFill>
        <p:spPr>
          <a:xfrm>
            <a:off x="990600" y="1600200"/>
            <a:ext cx="6858000" cy="41148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6" name="Title 1"/>
          <p:cNvSpPr>
            <a:spLocks noGrp="1"/>
          </p:cNvSpPr>
          <p:nvPr>
            <p:ph type="title"/>
          </p:nvPr>
        </p:nvSpPr>
        <p:spPr/>
        <p:txBody>
          <a:bodyPr>
            <a:normAutofit/>
          </a:bodyPr>
          <a:lstStyle/>
          <a:p>
            <a:pPr algn="l"/>
            <a:r>
              <a:rPr lang="en-US" sz="2800" dirty="0" smtClean="0">
                <a:latin typeface="Times New Roman" pitchFamily="18" charset="0"/>
                <a:cs typeface="Times New Roman" pitchFamily="18" charset="0"/>
              </a:rPr>
              <a:t>      Advantages:</a:t>
            </a:r>
            <a:endParaRPr lang="en-US" sz="2800" dirty="0">
              <a:latin typeface="Times New Roman" pitchFamily="18" charset="0"/>
              <a:cs typeface="Times New Roman" pitchFamily="18" charset="0"/>
            </a:endParaRPr>
          </a:p>
        </p:txBody>
      </p:sp>
      <p:sp>
        <p:nvSpPr>
          <p:cNvPr id="1048677" name="TextBox 2"/>
          <p:cNvSpPr txBox="1"/>
          <p:nvPr/>
        </p:nvSpPr>
        <p:spPr>
          <a:xfrm>
            <a:off x="990600" y="1524000"/>
            <a:ext cx="6724672" cy="954107"/>
          </a:xfrm>
          <a:prstGeom prst="rect">
            <a:avLst/>
          </a:prstGeom>
          <a:noFill/>
        </p:spPr>
        <p:txBody>
          <a:bodyPr wrap="square" rtlCol="0">
            <a:spAutoFit/>
          </a:bodyPr>
          <a:lstStyle/>
          <a:p>
            <a:pPr>
              <a:buFont typeface="Arial" pitchFamily="34" charset="0"/>
              <a:buChar char="•"/>
            </a:pPr>
            <a:r>
              <a:rPr lang="en-US" sz="2800" dirty="0" smtClean="0">
                <a:latin typeface="Times New Roman" pitchFamily="18" charset="0"/>
                <a:cs typeface="Times New Roman" pitchFamily="18" charset="0"/>
              </a:rPr>
              <a:t>It is fastest ADC( Giga Samples per second)</a:t>
            </a:r>
          </a:p>
          <a:p>
            <a:pPr>
              <a:buFont typeface="Arial" pitchFamily="34" charset="0"/>
              <a:buChar char="•"/>
            </a:pPr>
            <a:r>
              <a:rPr lang="en-US" sz="2800" dirty="0" smtClean="0">
                <a:latin typeface="Times New Roman" pitchFamily="18" charset="0"/>
                <a:cs typeface="Times New Roman" pitchFamily="18" charset="0"/>
              </a:rPr>
              <a:t>Useful with large bandwidth input.</a:t>
            </a:r>
            <a:endParaRPr lang="en-US" sz="2800" dirty="0">
              <a:latin typeface="Times New Roman" pitchFamily="18" charset="0"/>
              <a:cs typeface="Times New Roman" pitchFamily="18" charset="0"/>
            </a:endParaRPr>
          </a:p>
        </p:txBody>
      </p:sp>
      <p:sp>
        <p:nvSpPr>
          <p:cNvPr id="1048678" name="TextBox 4"/>
          <p:cNvSpPr txBox="1"/>
          <p:nvPr/>
        </p:nvSpPr>
        <p:spPr>
          <a:xfrm>
            <a:off x="1000100" y="2928934"/>
            <a:ext cx="3733800" cy="523220"/>
          </a:xfrm>
          <a:prstGeom prst="rect">
            <a:avLst/>
          </a:prstGeom>
          <a:noFill/>
        </p:spPr>
        <p:txBody>
          <a:bodyPr wrap="square" rtlCol="0">
            <a:spAutoFit/>
          </a:bodyPr>
          <a:lstStyle/>
          <a:p>
            <a:r>
              <a:rPr lang="en-US" sz="2800" dirty="0" smtClean="0">
                <a:latin typeface="Times New Roman" pitchFamily="18" charset="0"/>
                <a:cs typeface="Times New Roman" pitchFamily="18" charset="0"/>
              </a:rPr>
              <a:t>Disadvantages:</a:t>
            </a:r>
            <a:endParaRPr lang="en-US" sz="2800" dirty="0">
              <a:latin typeface="Times New Roman" pitchFamily="18" charset="0"/>
              <a:cs typeface="Times New Roman" pitchFamily="18" charset="0"/>
            </a:endParaRPr>
          </a:p>
        </p:txBody>
      </p:sp>
      <p:sp>
        <p:nvSpPr>
          <p:cNvPr id="1048679" name="TextBox 6"/>
          <p:cNvSpPr txBox="1"/>
          <p:nvPr/>
        </p:nvSpPr>
        <p:spPr>
          <a:xfrm>
            <a:off x="1066800" y="3571876"/>
            <a:ext cx="7505728" cy="2677656"/>
          </a:xfrm>
          <a:prstGeom prst="rect">
            <a:avLst/>
          </a:prstGeom>
          <a:noFill/>
        </p:spPr>
        <p:txBody>
          <a:bodyPr wrap="square" rtlCol="0">
            <a:spAutoFit/>
          </a:bodyPr>
          <a:lstStyle/>
          <a:p>
            <a:pPr>
              <a:buFont typeface="Arial" pitchFamily="34" charset="0"/>
              <a:buChar char="•"/>
            </a:pPr>
            <a:r>
              <a:rPr lang="en-US" sz="2800" dirty="0" smtClean="0">
                <a:latin typeface="Times New Roman" pitchFamily="18" charset="0"/>
                <a:cs typeface="Times New Roman" pitchFamily="18" charset="0"/>
              </a:rPr>
              <a:t>High power consumption.</a:t>
            </a:r>
          </a:p>
          <a:p>
            <a:pPr>
              <a:buFont typeface="Arial" pitchFamily="34" charset="0"/>
              <a:buChar char="•"/>
            </a:pPr>
            <a:r>
              <a:rPr lang="en-US" sz="2800" dirty="0" smtClean="0">
                <a:latin typeface="Times New Roman" pitchFamily="18" charset="0"/>
                <a:cs typeface="Times New Roman" pitchFamily="18" charset="0"/>
              </a:rPr>
              <a:t>Large size due to comparator( for 8 bits 255 comparator are used).</a:t>
            </a:r>
          </a:p>
          <a:p>
            <a:pPr>
              <a:buFont typeface="Arial" pitchFamily="34" charset="0"/>
              <a:buChar char="•"/>
            </a:pPr>
            <a:r>
              <a:rPr lang="en-US" sz="2800" dirty="0" smtClean="0">
                <a:latin typeface="Times New Roman" pitchFamily="18" charset="0"/>
                <a:cs typeface="Times New Roman" pitchFamily="18" charset="0"/>
              </a:rPr>
              <a:t>With more comparator, need of higher accurate  matching network.</a:t>
            </a:r>
          </a:p>
          <a:p>
            <a:endParaRPr lang="en-US" sz="2800" dirty="0">
              <a:latin typeface="Times New Roman" pitchFamily="18" charset="0"/>
              <a:cs typeface="Times New Roman"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524956F-FFD1-4E96-90D9-FCD1C7B41303}"/>
              </a:ext>
            </a:extLst>
          </p:cNvPr>
          <p:cNvSpPr txBox="1"/>
          <p:nvPr/>
        </p:nvSpPr>
        <p:spPr>
          <a:xfrm>
            <a:off x="500034" y="428605"/>
            <a:ext cx="8146845" cy="63401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2800" i="1" u="sng" dirty="0" smtClean="0">
                <a:latin typeface="Bookman Old Style"/>
              </a:rPr>
              <a:t>Successive </a:t>
            </a:r>
            <a:r>
              <a:rPr lang="en-GB" sz="2800" i="1" u="sng" dirty="0">
                <a:latin typeface="Bookman Old Style"/>
              </a:rPr>
              <a:t>Approximation </a:t>
            </a:r>
            <a:r>
              <a:rPr lang="en-GB" sz="2800" i="1" u="sng" dirty="0" smtClean="0">
                <a:latin typeface="Bookman Old Style"/>
              </a:rPr>
              <a:t>ADC</a:t>
            </a:r>
          </a:p>
          <a:p>
            <a:pPr>
              <a:buFont typeface="Arial" pitchFamily="34" charset="0"/>
              <a:buChar char="•"/>
            </a:pPr>
            <a:r>
              <a:rPr lang="en-GB" sz="2000" i="1" dirty="0" smtClean="0">
                <a:latin typeface="Bookman Old Style"/>
                <a:ea typeface="+mn-lt"/>
                <a:cs typeface="+mn-lt"/>
              </a:rPr>
              <a:t>The successive approximation technique uses a very efficient code search strategy to complete the n-bit conversion in just n-clock periods.</a:t>
            </a:r>
          </a:p>
          <a:p>
            <a:pPr>
              <a:buFont typeface="Arial" pitchFamily="34" charset="0"/>
              <a:buChar char="•"/>
            </a:pPr>
            <a:r>
              <a:rPr lang="en-GB" sz="2000" i="1" dirty="0" smtClean="0">
                <a:latin typeface="Bookman Old Style"/>
                <a:ea typeface="+mn-lt"/>
                <a:cs typeface="+mn-lt"/>
              </a:rPr>
              <a:t> An 8 bit counter would require 8 clock pulses to obtain a </a:t>
            </a:r>
          </a:p>
          <a:p>
            <a:r>
              <a:rPr lang="en-GB" sz="2000" i="1" dirty="0" smtClean="0">
                <a:latin typeface="Bookman Old Style"/>
                <a:ea typeface="+mn-lt"/>
                <a:cs typeface="+mn-lt"/>
              </a:rPr>
              <a:t>digital output.</a:t>
            </a:r>
          </a:p>
          <a:p>
            <a:pPr>
              <a:buFont typeface="Arial" pitchFamily="34" charset="0"/>
              <a:buChar char="•"/>
            </a:pPr>
            <a:r>
              <a:rPr lang="en-GB" sz="2000" i="1" dirty="0" smtClean="0">
                <a:latin typeface="Bookman Old Style"/>
                <a:ea typeface="+mn-lt"/>
                <a:cs typeface="+mn-lt"/>
              </a:rPr>
              <a:t>The circuit uses a successive approximation register(SAR) to </a:t>
            </a:r>
          </a:p>
          <a:p>
            <a:r>
              <a:rPr lang="en-GB" sz="2000" i="1" dirty="0" smtClean="0">
                <a:latin typeface="Bookman Old Style"/>
                <a:ea typeface="+mn-lt"/>
                <a:cs typeface="+mn-lt"/>
              </a:rPr>
              <a:t>find the required value of each bit by trial and</a:t>
            </a:r>
            <a:r>
              <a:rPr lang="en-US" sz="2800" i="1" dirty="0" smtClean="0">
                <a:latin typeface="Bookman Old Style"/>
                <a:ea typeface="+mn-lt"/>
                <a:cs typeface="+mn-lt"/>
              </a:rPr>
              <a:t> </a:t>
            </a:r>
            <a:r>
              <a:rPr lang="en-US" sz="2000" i="1" dirty="0" smtClean="0">
                <a:latin typeface="Bookman Old Style"/>
                <a:ea typeface="+mn-lt"/>
                <a:cs typeface="+mn-lt"/>
              </a:rPr>
              <a:t>error.</a:t>
            </a:r>
          </a:p>
          <a:p>
            <a:pPr>
              <a:buFont typeface="Arial" pitchFamily="34" charset="0"/>
              <a:buChar char="•"/>
            </a:pPr>
            <a:r>
              <a:rPr lang="en-US" sz="2000" i="1" dirty="0" smtClean="0">
                <a:latin typeface="Bookman Old Style"/>
                <a:ea typeface="+mn-lt"/>
                <a:cs typeface="+mn-lt"/>
              </a:rPr>
              <a:t>The circuit operates as follows:</a:t>
            </a:r>
          </a:p>
          <a:p>
            <a:pPr>
              <a:buFont typeface="Wingdings" pitchFamily="2" charset="2"/>
              <a:buChar char="q"/>
            </a:pPr>
            <a:r>
              <a:rPr lang="en-US" sz="2000" i="1" dirty="0" smtClean="0">
                <a:latin typeface="Bookman Old Style"/>
                <a:ea typeface="+mn-lt"/>
                <a:cs typeface="+mn-lt"/>
              </a:rPr>
              <a:t> With the arrival of the START command the SAR sets the MSB</a:t>
            </a:r>
          </a:p>
          <a:p>
            <a:r>
              <a:rPr lang="en-US" sz="2000" i="1" dirty="0" smtClean="0">
                <a:latin typeface="Bookman Old Style"/>
                <a:ea typeface="+mn-lt"/>
                <a:cs typeface="+mn-lt"/>
              </a:rPr>
              <a:t>     d1=1 with all other bits to 0 so that the trial code is 1000</a:t>
            </a:r>
          </a:p>
          <a:p>
            <a:pPr>
              <a:buFont typeface="Wingdings" pitchFamily="2" charset="2"/>
              <a:buChar char="q"/>
            </a:pPr>
            <a:r>
              <a:rPr lang="en-US" sz="2000" i="1" dirty="0" smtClean="0">
                <a:latin typeface="Bookman Old Style"/>
                <a:ea typeface="+mn-lt"/>
                <a:cs typeface="+mn-lt"/>
              </a:rPr>
              <a:t>The output V</a:t>
            </a:r>
            <a:r>
              <a:rPr lang="en-US" sz="1400" i="1" dirty="0" smtClean="0">
                <a:latin typeface="Bookman Old Style"/>
                <a:ea typeface="+mn-lt"/>
                <a:cs typeface="+mn-lt"/>
              </a:rPr>
              <a:t>DAC</a:t>
            </a:r>
            <a:r>
              <a:rPr lang="en-US" sz="2000" i="1" dirty="0" smtClean="0">
                <a:latin typeface="Bookman Old Style"/>
                <a:ea typeface="+mn-lt"/>
                <a:cs typeface="+mn-lt"/>
              </a:rPr>
              <a:t> of the DAC is now compared with the analog input  Vin.</a:t>
            </a:r>
          </a:p>
          <a:p>
            <a:pPr>
              <a:buFont typeface="Wingdings" pitchFamily="2" charset="2"/>
              <a:buChar char="q"/>
            </a:pPr>
            <a:r>
              <a:rPr lang="en-US" sz="2000" i="1" dirty="0" smtClean="0">
                <a:latin typeface="Bookman Old Style"/>
                <a:ea typeface="+mn-lt"/>
                <a:cs typeface="+mn-lt"/>
              </a:rPr>
              <a:t>If Vin is greater than V</a:t>
            </a:r>
            <a:r>
              <a:rPr lang="en-US" sz="1400" i="1" dirty="0" smtClean="0">
                <a:latin typeface="Bookman Old Style"/>
                <a:ea typeface="+mn-lt"/>
                <a:cs typeface="+mn-lt"/>
              </a:rPr>
              <a:t>DAC</a:t>
            </a:r>
            <a:r>
              <a:rPr lang="en-US" sz="2000" i="1" dirty="0" smtClean="0">
                <a:latin typeface="Bookman Old Style"/>
                <a:ea typeface="+mn-lt"/>
                <a:cs typeface="+mn-lt"/>
              </a:rPr>
              <a:t>  then the comparator output is 1, this makes the SAR to set the next LSB to 1 i.e., 1100</a:t>
            </a:r>
          </a:p>
          <a:p>
            <a:pPr>
              <a:buFont typeface="Wingdings" pitchFamily="2" charset="2"/>
              <a:buChar char="q"/>
            </a:pPr>
            <a:r>
              <a:rPr lang="en-US" i="1" dirty="0" smtClean="0">
                <a:latin typeface="Bookman Old Style"/>
                <a:ea typeface="+mn-lt"/>
                <a:cs typeface="+mn-lt"/>
              </a:rPr>
              <a:t>If Vin is less than V</a:t>
            </a:r>
            <a:r>
              <a:rPr lang="en-US" sz="1200" i="1" dirty="0" smtClean="0">
                <a:latin typeface="Bookman Old Style"/>
                <a:ea typeface="+mn-lt"/>
                <a:cs typeface="+mn-lt"/>
              </a:rPr>
              <a:t>DAC</a:t>
            </a:r>
            <a:r>
              <a:rPr lang="en-US" i="1" dirty="0" smtClean="0">
                <a:latin typeface="Bookman Old Style"/>
                <a:ea typeface="+mn-lt"/>
                <a:cs typeface="+mn-lt"/>
              </a:rPr>
              <a:t>  then the comparator output is 0, this makes the SAR to reset the MSB as O and sets the next LSB to 1 i.e., 0100</a:t>
            </a:r>
          </a:p>
          <a:p>
            <a:pPr>
              <a:buFont typeface="Wingdings" pitchFamily="2" charset="2"/>
              <a:buChar char="q"/>
            </a:pPr>
            <a:endParaRPr lang="en-US" dirty="0">
              <a:ea typeface="+mn-lt"/>
              <a:cs typeface="+mn-lt"/>
            </a:endParaRPr>
          </a:p>
          <a:p>
            <a:endParaRPr lang="en-US" dirty="0">
              <a:ea typeface="+mn-lt"/>
              <a:cs typeface="+mn-lt"/>
            </a:endParaRPr>
          </a:p>
          <a:p>
            <a:pPr algn="l"/>
            <a:endParaRPr lang="en-GB"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D0F637A6-F0DF-45F1-BCDA-6101BEE1860A}"/>
              </a:ext>
            </a:extLst>
          </p:cNvPr>
          <p:cNvSpPr/>
          <p:nvPr/>
        </p:nvSpPr>
        <p:spPr>
          <a:xfrm>
            <a:off x="1100281" y="1215155"/>
            <a:ext cx="683012" cy="910682"/>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S/H</a:t>
            </a:r>
          </a:p>
          <a:p>
            <a:pPr algn="ctr"/>
            <a:r>
              <a:rPr lang="en-GB"/>
              <a:t>ckt</a:t>
            </a:r>
            <a:endParaRPr lang="en-GB" dirty="0"/>
          </a:p>
        </p:txBody>
      </p:sp>
      <p:sp>
        <p:nvSpPr>
          <p:cNvPr id="4" name="Isosceles Triangle 3">
            <a:extLst>
              <a:ext uri="{FF2B5EF4-FFF2-40B4-BE49-F238E27FC236}">
                <a16:creationId xmlns:a16="http://schemas.microsoft.com/office/drawing/2014/main" xmlns="" id="{27E2A434-2352-467D-9741-17121F825932}"/>
              </a:ext>
            </a:extLst>
          </p:cNvPr>
          <p:cNvSpPr/>
          <p:nvPr/>
        </p:nvSpPr>
        <p:spPr>
          <a:xfrm rot="5400000">
            <a:off x="2134113" y="1351062"/>
            <a:ext cx="1570461" cy="1129059"/>
          </a:xfrm>
          <a:prstGeom prst="triangl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endParaRPr lang="en-US" dirty="0"/>
          </a:p>
        </p:txBody>
      </p:sp>
      <p:sp>
        <p:nvSpPr>
          <p:cNvPr id="5" name="Plus Sign 4">
            <a:extLst>
              <a:ext uri="{FF2B5EF4-FFF2-40B4-BE49-F238E27FC236}">
                <a16:creationId xmlns:a16="http://schemas.microsoft.com/office/drawing/2014/main" xmlns="" id="{239F41F3-D4FC-4CB6-8ABC-9613CFC5740E}"/>
              </a:ext>
            </a:extLst>
          </p:cNvPr>
          <p:cNvSpPr/>
          <p:nvPr/>
        </p:nvSpPr>
        <p:spPr>
          <a:xfrm>
            <a:off x="2394376" y="1352550"/>
            <a:ext cx="174238" cy="213732"/>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Minus Sign 5">
            <a:extLst>
              <a:ext uri="{FF2B5EF4-FFF2-40B4-BE49-F238E27FC236}">
                <a16:creationId xmlns:a16="http://schemas.microsoft.com/office/drawing/2014/main" xmlns="" id="{9D90F244-6A61-4258-9869-B4E574F23E0A}"/>
              </a:ext>
            </a:extLst>
          </p:cNvPr>
          <p:cNvSpPr/>
          <p:nvPr/>
        </p:nvSpPr>
        <p:spPr>
          <a:xfrm>
            <a:off x="2417898" y="2183085"/>
            <a:ext cx="174238" cy="325243"/>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xmlns="" id="{124282CE-4E38-40D5-B58D-3B7A71BB15D9}"/>
              </a:ext>
            </a:extLst>
          </p:cNvPr>
          <p:cNvSpPr/>
          <p:nvPr/>
        </p:nvSpPr>
        <p:spPr>
          <a:xfrm>
            <a:off x="4107133" y="1684763"/>
            <a:ext cx="1177847" cy="501804"/>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Control</a:t>
            </a:r>
          </a:p>
        </p:txBody>
      </p:sp>
      <p:sp>
        <p:nvSpPr>
          <p:cNvPr id="8" name="Rectangle 7">
            <a:extLst>
              <a:ext uri="{FF2B5EF4-FFF2-40B4-BE49-F238E27FC236}">
                <a16:creationId xmlns:a16="http://schemas.microsoft.com/office/drawing/2014/main" xmlns="" id="{6EF7DDCD-6269-432E-AEBB-B7618F0FC504}"/>
              </a:ext>
            </a:extLst>
          </p:cNvPr>
          <p:cNvSpPr/>
          <p:nvPr/>
        </p:nvSpPr>
        <p:spPr>
          <a:xfrm>
            <a:off x="5734136" y="1529946"/>
            <a:ext cx="2174487" cy="1338145"/>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i="1">
                <a:latin typeface="Franklin Gothic Medium"/>
              </a:rPr>
              <a:t>SAR</a:t>
            </a:r>
          </a:p>
        </p:txBody>
      </p:sp>
      <p:sp>
        <p:nvSpPr>
          <p:cNvPr id="9" name="Rectangle 8">
            <a:extLst>
              <a:ext uri="{FF2B5EF4-FFF2-40B4-BE49-F238E27FC236}">
                <a16:creationId xmlns:a16="http://schemas.microsoft.com/office/drawing/2014/main" xmlns="" id="{478CA9E3-F4FE-46B0-859D-0D5966874C9E}"/>
              </a:ext>
            </a:extLst>
          </p:cNvPr>
          <p:cNvSpPr/>
          <p:nvPr/>
        </p:nvSpPr>
        <p:spPr>
          <a:xfrm>
            <a:off x="5736749" y="4061039"/>
            <a:ext cx="2292969" cy="1338144"/>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i="1">
                <a:latin typeface="Arial Black"/>
              </a:rPr>
              <a:t>DAC</a:t>
            </a:r>
          </a:p>
        </p:txBody>
      </p:sp>
      <p:cxnSp>
        <p:nvCxnSpPr>
          <p:cNvPr id="10" name="Straight Arrow Connector 9">
            <a:extLst>
              <a:ext uri="{FF2B5EF4-FFF2-40B4-BE49-F238E27FC236}">
                <a16:creationId xmlns:a16="http://schemas.microsoft.com/office/drawing/2014/main" xmlns="" id="{83AC708F-BC7C-4D86-AFFF-3FE26F16F3EA}"/>
              </a:ext>
            </a:extLst>
          </p:cNvPr>
          <p:cNvCxnSpPr/>
          <p:nvPr/>
        </p:nvCxnSpPr>
        <p:spPr>
          <a:xfrm>
            <a:off x="609801" y="1713476"/>
            <a:ext cx="487866" cy="9293"/>
          </a:xfrm>
          <a:prstGeom prst="straightConnector1">
            <a:avLst/>
          </a:prstGeom>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xmlns="" id="{F848A58D-0A26-4321-B168-2C5C1BCDC33D}"/>
              </a:ext>
            </a:extLst>
          </p:cNvPr>
          <p:cNvCxnSpPr/>
          <p:nvPr/>
        </p:nvCxnSpPr>
        <p:spPr>
          <a:xfrm>
            <a:off x="1785907" y="1506713"/>
            <a:ext cx="581258" cy="130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xmlns="" id="{219B1A99-F21A-4F51-9B3F-C8149B973F29}"/>
              </a:ext>
            </a:extLst>
          </p:cNvPr>
          <p:cNvCxnSpPr/>
          <p:nvPr/>
        </p:nvCxnSpPr>
        <p:spPr>
          <a:xfrm flipV="1">
            <a:off x="868052" y="2332000"/>
            <a:ext cx="1508202" cy="241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xmlns="" id="{F1871873-4050-4C1B-995E-804ED312CB98}"/>
              </a:ext>
            </a:extLst>
          </p:cNvPr>
          <p:cNvCxnSpPr/>
          <p:nvPr/>
        </p:nvCxnSpPr>
        <p:spPr>
          <a:xfrm>
            <a:off x="863697" y="2350351"/>
            <a:ext cx="6970" cy="222095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xmlns="" id="{FD5F9A60-4104-4BC2-9904-C261C0B5B849}"/>
              </a:ext>
            </a:extLst>
          </p:cNvPr>
          <p:cNvCxnSpPr/>
          <p:nvPr/>
        </p:nvCxnSpPr>
        <p:spPr>
          <a:xfrm flipV="1">
            <a:off x="852864" y="4574460"/>
            <a:ext cx="4878657" cy="9295"/>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xmlns="" id="{628E28EC-7A65-4D4C-A974-48B7E5C1EF88}"/>
              </a:ext>
            </a:extLst>
          </p:cNvPr>
          <p:cNvCxnSpPr/>
          <p:nvPr/>
        </p:nvCxnSpPr>
        <p:spPr>
          <a:xfrm>
            <a:off x="5016277" y="5089044"/>
            <a:ext cx="720647" cy="37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xmlns="" id="{9C21964D-4001-48D4-8B07-E0183500A95E}"/>
              </a:ext>
            </a:extLst>
          </p:cNvPr>
          <p:cNvCxnSpPr/>
          <p:nvPr/>
        </p:nvCxnSpPr>
        <p:spPr>
          <a:xfrm>
            <a:off x="5018890" y="5092528"/>
            <a:ext cx="0" cy="734122"/>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xmlns="" id="{73D20165-7BCD-4696-A9E7-957ED0F516B4}"/>
              </a:ext>
            </a:extLst>
          </p:cNvPr>
          <p:cNvCxnSpPr/>
          <p:nvPr/>
        </p:nvCxnSpPr>
        <p:spPr>
          <a:xfrm>
            <a:off x="5272406" y="1908622"/>
            <a:ext cx="462777" cy="130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xmlns="" id="{8D67257A-9B89-45D4-8040-D9B9845E97B5}"/>
              </a:ext>
            </a:extLst>
          </p:cNvPr>
          <p:cNvCxnSpPr/>
          <p:nvPr/>
        </p:nvCxnSpPr>
        <p:spPr>
          <a:xfrm>
            <a:off x="5261079" y="2525424"/>
            <a:ext cx="469746" cy="130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xmlns="" id="{D4B71C09-5EEC-4EE3-B267-9DA4508C759D}"/>
              </a:ext>
            </a:extLst>
          </p:cNvPr>
          <p:cNvCxnSpPr/>
          <p:nvPr/>
        </p:nvCxnSpPr>
        <p:spPr>
          <a:xfrm flipH="1">
            <a:off x="5257217" y="2537874"/>
            <a:ext cx="6970" cy="464634"/>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xmlns="" id="{55D6B5E8-3FC8-4EB1-93A0-1282C1C63F86}"/>
              </a:ext>
            </a:extLst>
          </p:cNvPr>
          <p:cNvCxnSpPr/>
          <p:nvPr/>
        </p:nvCxnSpPr>
        <p:spPr>
          <a:xfrm flipH="1">
            <a:off x="6146763" y="2866930"/>
            <a:ext cx="4181" cy="11931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xmlns="" id="{728231D7-9E6F-4633-88B5-4CDEB4479CB8}"/>
              </a:ext>
            </a:extLst>
          </p:cNvPr>
          <p:cNvCxnSpPr/>
          <p:nvPr/>
        </p:nvCxnSpPr>
        <p:spPr>
          <a:xfrm flipH="1">
            <a:off x="6532699" y="2861450"/>
            <a:ext cx="4181" cy="11931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xmlns="" id="{369F9339-047E-4840-8A12-A50FD5E694EE}"/>
              </a:ext>
            </a:extLst>
          </p:cNvPr>
          <p:cNvCxnSpPr/>
          <p:nvPr/>
        </p:nvCxnSpPr>
        <p:spPr>
          <a:xfrm>
            <a:off x="6971603" y="2855643"/>
            <a:ext cx="2789" cy="11931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xmlns="" id="{8423BB92-D673-4DF3-8FC2-0DDA17E2E2CC}"/>
              </a:ext>
            </a:extLst>
          </p:cNvPr>
          <p:cNvCxnSpPr/>
          <p:nvPr/>
        </p:nvCxnSpPr>
        <p:spPr>
          <a:xfrm>
            <a:off x="7434205" y="2859126"/>
            <a:ext cx="9758" cy="12024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xmlns="" id="{C05B4DB6-48B1-41EA-9901-356EE88328D2}"/>
              </a:ext>
            </a:extLst>
          </p:cNvPr>
          <p:cNvCxnSpPr/>
          <p:nvPr/>
        </p:nvCxnSpPr>
        <p:spPr>
          <a:xfrm flipV="1">
            <a:off x="7435947" y="3094862"/>
            <a:ext cx="448836" cy="55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xmlns="" id="{728EF5AA-FF63-4564-8BD8-39502E56C8D9}"/>
              </a:ext>
            </a:extLst>
          </p:cNvPr>
          <p:cNvCxnSpPr/>
          <p:nvPr/>
        </p:nvCxnSpPr>
        <p:spPr>
          <a:xfrm>
            <a:off x="6978573" y="3283105"/>
            <a:ext cx="901855" cy="37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xmlns="" id="{5CDBC017-5DDD-44F2-BB75-A044531C06DF}"/>
              </a:ext>
            </a:extLst>
          </p:cNvPr>
          <p:cNvCxnSpPr/>
          <p:nvPr/>
        </p:nvCxnSpPr>
        <p:spPr>
          <a:xfrm>
            <a:off x="6541862" y="3546785"/>
            <a:ext cx="1313056" cy="223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xmlns="" id="{B3FD2C8E-5723-4532-B0D2-3316FD7786CB}"/>
              </a:ext>
            </a:extLst>
          </p:cNvPr>
          <p:cNvCxnSpPr/>
          <p:nvPr/>
        </p:nvCxnSpPr>
        <p:spPr>
          <a:xfrm flipV="1">
            <a:off x="6147459" y="3823475"/>
            <a:ext cx="1703348" cy="55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xmlns="" id="{6C26B024-6A95-480E-965E-65AD73F025E3}"/>
              </a:ext>
            </a:extLst>
          </p:cNvPr>
          <p:cNvSpPr txBox="1"/>
          <p:nvPr/>
        </p:nvSpPr>
        <p:spPr>
          <a:xfrm>
            <a:off x="-13273" y="1282295"/>
            <a:ext cx="83773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Analog Input</a:t>
            </a:r>
            <a:endParaRPr lang="en-GB" baseline="-25000" dirty="0"/>
          </a:p>
          <a:p>
            <a:r>
              <a:rPr lang="en-GB"/>
              <a:t> V</a:t>
            </a:r>
            <a:r>
              <a:rPr lang="en-GB" baseline="-25000"/>
              <a:t>in</a:t>
            </a:r>
          </a:p>
        </p:txBody>
      </p:sp>
      <p:sp>
        <p:nvSpPr>
          <p:cNvPr id="30" name="TextBox 29">
            <a:extLst>
              <a:ext uri="{FF2B5EF4-FFF2-40B4-BE49-F238E27FC236}">
                <a16:creationId xmlns:a16="http://schemas.microsoft.com/office/drawing/2014/main" xmlns="" id="{53B49C66-8255-4879-8C11-8B03BEB890D4}"/>
              </a:ext>
            </a:extLst>
          </p:cNvPr>
          <p:cNvSpPr txBox="1"/>
          <p:nvPr/>
        </p:nvSpPr>
        <p:spPr>
          <a:xfrm>
            <a:off x="2191215" y="756424"/>
            <a:ext cx="118621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Comparator</a:t>
            </a:r>
            <a:endParaRPr lang="en-GB" dirty="0"/>
          </a:p>
        </p:txBody>
      </p:sp>
      <p:sp>
        <p:nvSpPr>
          <p:cNvPr id="31" name="TextBox 30">
            <a:extLst>
              <a:ext uri="{FF2B5EF4-FFF2-40B4-BE49-F238E27FC236}">
                <a16:creationId xmlns:a16="http://schemas.microsoft.com/office/drawing/2014/main" xmlns="" id="{6C8AC734-D9E5-464D-9579-5CD7682F3BAC}"/>
              </a:ext>
            </a:extLst>
          </p:cNvPr>
          <p:cNvSpPr txBox="1"/>
          <p:nvPr/>
        </p:nvSpPr>
        <p:spPr>
          <a:xfrm>
            <a:off x="4946786" y="2971568"/>
            <a:ext cx="67743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Clock</a:t>
            </a:r>
            <a:endParaRPr lang="en-GB" dirty="0"/>
          </a:p>
        </p:txBody>
      </p:sp>
      <p:sp>
        <p:nvSpPr>
          <p:cNvPr id="32" name="TextBox 31">
            <a:extLst>
              <a:ext uri="{FF2B5EF4-FFF2-40B4-BE49-F238E27FC236}">
                <a16:creationId xmlns:a16="http://schemas.microsoft.com/office/drawing/2014/main" xmlns="" id="{E3CCC792-D837-4DF6-8FFE-CD42E3CEC4A4}"/>
              </a:ext>
            </a:extLst>
          </p:cNvPr>
          <p:cNvSpPr txBox="1"/>
          <p:nvPr/>
        </p:nvSpPr>
        <p:spPr>
          <a:xfrm>
            <a:off x="4775653" y="5827578"/>
            <a:ext cx="55895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V</a:t>
            </a:r>
            <a:r>
              <a:rPr lang="en-GB" baseline="-25000"/>
              <a:t>ref</a:t>
            </a:r>
            <a:endParaRPr lang="en-GB" baseline="-25000" dirty="0"/>
          </a:p>
        </p:txBody>
      </p:sp>
      <p:sp>
        <p:nvSpPr>
          <p:cNvPr id="33" name="TextBox 32">
            <a:extLst>
              <a:ext uri="{FF2B5EF4-FFF2-40B4-BE49-F238E27FC236}">
                <a16:creationId xmlns:a16="http://schemas.microsoft.com/office/drawing/2014/main" xmlns="" id="{5658D763-2BDB-4DC9-B191-E268F8458747}"/>
              </a:ext>
            </a:extLst>
          </p:cNvPr>
          <p:cNvSpPr txBox="1"/>
          <p:nvPr/>
        </p:nvSpPr>
        <p:spPr>
          <a:xfrm>
            <a:off x="326307" y="2634380"/>
            <a:ext cx="572813"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V</a:t>
            </a:r>
            <a:r>
              <a:rPr lang="en-GB" baseline="-25000"/>
              <a:t>DAC</a:t>
            </a:r>
            <a:endParaRPr lang="en-GB" baseline="-25000" dirty="0"/>
          </a:p>
        </p:txBody>
      </p:sp>
      <p:sp>
        <p:nvSpPr>
          <p:cNvPr id="34" name="TextBox 33">
            <a:extLst>
              <a:ext uri="{FF2B5EF4-FFF2-40B4-BE49-F238E27FC236}">
                <a16:creationId xmlns:a16="http://schemas.microsoft.com/office/drawing/2014/main" xmlns="" id="{0A3DFA89-4A4D-468D-B10E-12174ABB6FF5}"/>
              </a:ext>
            </a:extLst>
          </p:cNvPr>
          <p:cNvSpPr txBox="1"/>
          <p:nvPr/>
        </p:nvSpPr>
        <p:spPr>
          <a:xfrm>
            <a:off x="7931100" y="3093208"/>
            <a:ext cx="115833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Digital Data Output</a:t>
            </a:r>
            <a:endParaRPr lang="en-GB" dirty="0"/>
          </a:p>
        </p:txBody>
      </p:sp>
      <p:sp>
        <p:nvSpPr>
          <p:cNvPr id="35" name="TextBox 34">
            <a:extLst>
              <a:ext uri="{FF2B5EF4-FFF2-40B4-BE49-F238E27FC236}">
                <a16:creationId xmlns:a16="http://schemas.microsoft.com/office/drawing/2014/main" xmlns="" id="{4EB1390B-7F7D-43F9-8398-02B9519639A3}"/>
              </a:ext>
            </a:extLst>
          </p:cNvPr>
          <p:cNvSpPr txBox="1"/>
          <p:nvPr/>
        </p:nvSpPr>
        <p:spPr>
          <a:xfrm>
            <a:off x="109411" y="226565"/>
            <a:ext cx="3263126"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i="1" u="sng">
                <a:latin typeface="Bookman Old Style"/>
              </a:rPr>
              <a:t>FUNCTIONAL DIAGRAM</a:t>
            </a:r>
            <a:endParaRPr lang="en-GB" sz="2400" b="1" i="1" u="sng" dirty="0">
              <a:latin typeface="Bookman Old Style"/>
            </a:endParaRPr>
          </a:p>
        </p:txBody>
      </p:sp>
      <p:cxnSp>
        <p:nvCxnSpPr>
          <p:cNvPr id="36" name="Straight Arrow Connector 35">
            <a:extLst>
              <a:ext uri="{FF2B5EF4-FFF2-40B4-BE49-F238E27FC236}">
                <a16:creationId xmlns:a16="http://schemas.microsoft.com/office/drawing/2014/main" xmlns="" id="{D50F3C84-0BB0-4580-B128-7D7DD58EF833}"/>
              </a:ext>
            </a:extLst>
          </p:cNvPr>
          <p:cNvCxnSpPr/>
          <p:nvPr/>
        </p:nvCxnSpPr>
        <p:spPr>
          <a:xfrm flipH="1">
            <a:off x="6174086" y="518205"/>
            <a:ext cx="6970" cy="994316"/>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xmlns="" id="{100E4455-4CFC-4419-B652-1F8013C02B34}"/>
              </a:ext>
            </a:extLst>
          </p:cNvPr>
          <p:cNvCxnSpPr/>
          <p:nvPr/>
        </p:nvCxnSpPr>
        <p:spPr>
          <a:xfrm>
            <a:off x="6169976" y="530325"/>
            <a:ext cx="476715" cy="130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xmlns="" id="{A5A2C252-00E2-4D19-8E3D-F27A314DF055}"/>
              </a:ext>
            </a:extLst>
          </p:cNvPr>
          <p:cNvCxnSpPr/>
          <p:nvPr/>
        </p:nvCxnSpPr>
        <p:spPr>
          <a:xfrm flipH="1">
            <a:off x="7134137" y="952637"/>
            <a:ext cx="6970" cy="557561"/>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xmlns="" id="{97E6D12A-15AB-41CE-B749-5B259A359174}"/>
              </a:ext>
            </a:extLst>
          </p:cNvPr>
          <p:cNvCxnSpPr/>
          <p:nvPr/>
        </p:nvCxnSpPr>
        <p:spPr>
          <a:xfrm>
            <a:off x="7136750" y="956122"/>
            <a:ext cx="448345" cy="40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xmlns="" id="{A7176158-DEA6-447E-823A-A961EB3915E4}"/>
              </a:ext>
            </a:extLst>
          </p:cNvPr>
          <p:cNvSpPr txBox="1"/>
          <p:nvPr/>
        </p:nvSpPr>
        <p:spPr>
          <a:xfrm>
            <a:off x="6641740" y="351864"/>
            <a:ext cx="107353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dirty="0" smtClean="0"/>
              <a:t>START</a:t>
            </a:r>
            <a:endParaRPr lang="en-GB" dirty="0"/>
          </a:p>
        </p:txBody>
      </p:sp>
      <p:sp>
        <p:nvSpPr>
          <p:cNvPr id="41" name="TextBox 40">
            <a:extLst>
              <a:ext uri="{FF2B5EF4-FFF2-40B4-BE49-F238E27FC236}">
                <a16:creationId xmlns:a16="http://schemas.microsoft.com/office/drawing/2014/main" xmlns="" id="{4EAA4DD5-9009-4EA6-B05E-B9F4DEA90A2A}"/>
              </a:ext>
            </a:extLst>
          </p:cNvPr>
          <p:cNvSpPr txBox="1"/>
          <p:nvPr/>
        </p:nvSpPr>
        <p:spPr>
          <a:xfrm>
            <a:off x="7557360" y="773520"/>
            <a:ext cx="87229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dirty="0"/>
              <a:t>EOC</a:t>
            </a:r>
          </a:p>
        </p:txBody>
      </p:sp>
      <p:sp>
        <p:nvSpPr>
          <p:cNvPr id="42" name="TextBox 41">
            <a:extLst>
              <a:ext uri="{FF2B5EF4-FFF2-40B4-BE49-F238E27FC236}">
                <a16:creationId xmlns:a16="http://schemas.microsoft.com/office/drawing/2014/main" xmlns="" id="{9CA729D7-E6A9-4E92-8A0A-610D24D386A8}"/>
              </a:ext>
            </a:extLst>
          </p:cNvPr>
          <p:cNvSpPr txBox="1"/>
          <p:nvPr/>
        </p:nvSpPr>
        <p:spPr>
          <a:xfrm>
            <a:off x="769434" y="4966010"/>
            <a:ext cx="411340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en-GB" dirty="0"/>
              <a:t>It starts by MSB = 1, </a:t>
            </a:r>
            <a:r>
              <a:rPr lang="en-GB"/>
              <a:t>Eg.SAR = 1000</a:t>
            </a:r>
          </a:p>
          <a:p>
            <a:pPr marL="285750" indent="-285750">
              <a:buFont typeface="Wingdings"/>
              <a:buChar char="v"/>
            </a:pPr>
            <a:r>
              <a:rPr lang="en-GB" dirty="0"/>
              <a:t>In next clock, if V</a:t>
            </a:r>
            <a:r>
              <a:rPr lang="en-GB" baseline="-25000" dirty="0"/>
              <a:t>in</a:t>
            </a:r>
            <a:r>
              <a:rPr lang="en-GB" dirty="0"/>
              <a:t> &gt; V</a:t>
            </a:r>
            <a:r>
              <a:rPr lang="en-GB" baseline="-25000" dirty="0"/>
              <a:t>DAC</a:t>
            </a:r>
            <a:r>
              <a:rPr lang="en-GB" dirty="0"/>
              <a:t>, SAR = 1100</a:t>
            </a:r>
          </a:p>
          <a:p>
            <a:pPr marL="285750" indent="-285750">
              <a:buFont typeface="Wingdings"/>
              <a:buChar char="v"/>
            </a:pPr>
            <a:r>
              <a:rPr lang="en-GB" dirty="0"/>
              <a:t>In next clock, if V</a:t>
            </a:r>
            <a:r>
              <a:rPr lang="en-GB" baseline="-25000" dirty="0"/>
              <a:t>in</a:t>
            </a:r>
            <a:r>
              <a:rPr lang="en-GB" dirty="0"/>
              <a:t> &lt; V</a:t>
            </a:r>
            <a:r>
              <a:rPr lang="en-GB" baseline="-25000" dirty="0"/>
              <a:t>DAC</a:t>
            </a:r>
            <a:r>
              <a:rPr lang="en-GB" dirty="0"/>
              <a:t>, SAR = 0100 , cont..</a:t>
            </a:r>
          </a:p>
        </p:txBody>
      </p:sp>
      <p:sp>
        <p:nvSpPr>
          <p:cNvPr id="44" name="TextBox 43">
            <a:extLst>
              <a:ext uri="{FF2B5EF4-FFF2-40B4-BE49-F238E27FC236}">
                <a16:creationId xmlns:a16="http://schemas.microsoft.com/office/drawing/2014/main" xmlns="" id="{1A3F3745-3CEF-45A6-81FF-9AADEDF1A73D}"/>
              </a:ext>
            </a:extLst>
          </p:cNvPr>
          <p:cNvSpPr txBox="1"/>
          <p:nvPr/>
        </p:nvSpPr>
        <p:spPr>
          <a:xfrm>
            <a:off x="6099861" y="2928261"/>
            <a:ext cx="2592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1</a:t>
            </a:r>
            <a:endParaRPr lang="en-GB" dirty="0"/>
          </a:p>
        </p:txBody>
      </p:sp>
      <p:sp>
        <p:nvSpPr>
          <p:cNvPr id="45" name="TextBox 44">
            <a:extLst>
              <a:ext uri="{FF2B5EF4-FFF2-40B4-BE49-F238E27FC236}">
                <a16:creationId xmlns:a16="http://schemas.microsoft.com/office/drawing/2014/main" xmlns="" id="{3B489A4E-D35E-44A5-A913-40551877B560}"/>
              </a:ext>
            </a:extLst>
          </p:cNvPr>
          <p:cNvSpPr txBox="1"/>
          <p:nvPr/>
        </p:nvSpPr>
        <p:spPr>
          <a:xfrm>
            <a:off x="6541799" y="2914146"/>
            <a:ext cx="21744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0</a:t>
            </a:r>
            <a:endParaRPr lang="en-GB" dirty="0"/>
          </a:p>
        </p:txBody>
      </p:sp>
      <p:sp>
        <p:nvSpPr>
          <p:cNvPr id="46" name="TextBox 45">
            <a:extLst>
              <a:ext uri="{FF2B5EF4-FFF2-40B4-BE49-F238E27FC236}">
                <a16:creationId xmlns:a16="http://schemas.microsoft.com/office/drawing/2014/main" xmlns="" id="{385ED7B4-619D-466D-B5D9-CE0BEC45F7B6}"/>
              </a:ext>
            </a:extLst>
          </p:cNvPr>
          <p:cNvSpPr txBox="1"/>
          <p:nvPr/>
        </p:nvSpPr>
        <p:spPr>
          <a:xfrm>
            <a:off x="6974308" y="2899043"/>
            <a:ext cx="27320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0</a:t>
            </a:r>
            <a:endParaRPr lang="en-GB" dirty="0"/>
          </a:p>
        </p:txBody>
      </p:sp>
      <p:sp>
        <p:nvSpPr>
          <p:cNvPr id="47" name="TextBox 46">
            <a:extLst>
              <a:ext uri="{FF2B5EF4-FFF2-40B4-BE49-F238E27FC236}">
                <a16:creationId xmlns:a16="http://schemas.microsoft.com/office/drawing/2014/main" xmlns="" id="{91F566AF-C569-42B0-ACF5-87D764D60A67}"/>
              </a:ext>
            </a:extLst>
          </p:cNvPr>
          <p:cNvSpPr txBox="1"/>
          <p:nvPr/>
        </p:nvSpPr>
        <p:spPr>
          <a:xfrm>
            <a:off x="7383121" y="2911494"/>
            <a:ext cx="27320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0</a:t>
            </a:r>
            <a:endParaRPr lang="en-GB" dirty="0"/>
          </a:p>
        </p:txBody>
      </p:sp>
      <p:sp>
        <p:nvSpPr>
          <p:cNvPr id="59" name="TextBox 58">
            <a:extLst>
              <a:ext uri="{FF2B5EF4-FFF2-40B4-BE49-F238E27FC236}">
                <a16:creationId xmlns:a16="http://schemas.microsoft.com/office/drawing/2014/main" xmlns="" id="{0C897B5D-0E1A-4D48-86D3-EECF614F00EC}"/>
              </a:ext>
            </a:extLst>
          </p:cNvPr>
          <p:cNvSpPr txBox="1"/>
          <p:nvPr/>
        </p:nvSpPr>
        <p:spPr>
          <a:xfrm>
            <a:off x="6081679" y="3776218"/>
            <a:ext cx="20574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d</a:t>
            </a:r>
            <a:r>
              <a:rPr lang="en-GB" baseline="-25000"/>
              <a:t>1</a:t>
            </a:r>
            <a:r>
              <a:rPr lang="en-GB"/>
              <a:t>     d</a:t>
            </a:r>
            <a:r>
              <a:rPr lang="en-GB" baseline="-25000"/>
              <a:t>2</a:t>
            </a:r>
            <a:r>
              <a:rPr lang="en-GB"/>
              <a:t>     d</a:t>
            </a:r>
            <a:r>
              <a:rPr lang="en-GB" baseline="-25000"/>
              <a:t>3</a:t>
            </a:r>
            <a:r>
              <a:rPr lang="en-GB"/>
              <a:t>      d</a:t>
            </a:r>
            <a:r>
              <a:rPr lang="en-GB" baseline="-25000"/>
              <a:t>4</a:t>
            </a:r>
          </a:p>
        </p:txBody>
      </p:sp>
      <p:sp>
        <p:nvSpPr>
          <p:cNvPr id="60" name="Arrow: Right 59">
            <a:extLst>
              <a:ext uri="{FF2B5EF4-FFF2-40B4-BE49-F238E27FC236}">
                <a16:creationId xmlns:a16="http://schemas.microsoft.com/office/drawing/2014/main" xmlns="" id="{08419E08-01CB-47F8-99C4-2E15589C945A}"/>
              </a:ext>
            </a:extLst>
          </p:cNvPr>
          <p:cNvSpPr/>
          <p:nvPr/>
        </p:nvSpPr>
        <p:spPr>
          <a:xfrm>
            <a:off x="3490343" y="1740183"/>
            <a:ext cx="606347" cy="3624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TextBox 47">
            <a:extLst>
              <a:ext uri="{FF2B5EF4-FFF2-40B4-BE49-F238E27FC236}">
                <a16:creationId xmlns:a16="http://schemas.microsoft.com/office/drawing/2014/main" xmlns="" id="{CC528DCC-D020-47C0-AF00-0F0FC9617B02}"/>
              </a:ext>
            </a:extLst>
          </p:cNvPr>
          <p:cNvSpPr txBox="1"/>
          <p:nvPr/>
        </p:nvSpPr>
        <p:spPr>
          <a:xfrm>
            <a:off x="6003692" y="5799603"/>
            <a:ext cx="20574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GB" dirty="0"/>
          </a:p>
        </p:txBody>
      </p:sp>
      <p:pic>
        <p:nvPicPr>
          <p:cNvPr id="43" name="Picture 49" descr="Graphical user interface&#10;&#10;Description automatically generated">
            <a:extLst>
              <a:ext uri="{FF2B5EF4-FFF2-40B4-BE49-F238E27FC236}">
                <a16:creationId xmlns:a16="http://schemas.microsoft.com/office/drawing/2014/main" xmlns="" id="{7A3662FC-30CB-4956-B348-8EF9E51CBA5A}"/>
              </a:ext>
            </a:extLst>
          </p:cNvPr>
          <p:cNvPicPr>
            <a:picLocks noChangeAspect="1"/>
          </p:cNvPicPr>
          <p:nvPr/>
        </p:nvPicPr>
        <p:blipFill rotWithShape="1">
          <a:blip r:embed="rId2"/>
          <a:srcRect l="62092" t="79070" r="13771" b="8259"/>
          <a:stretch/>
        </p:blipFill>
        <p:spPr>
          <a:xfrm>
            <a:off x="1526241" y="3428440"/>
            <a:ext cx="2426251" cy="975453"/>
          </a:xfrm>
          <a:prstGeom prst="rect">
            <a:avLst/>
          </a:prstGeom>
        </p:spPr>
      </p:pic>
    </p:spTree>
    <p:extLst>
      <p:ext uri="{BB962C8B-B14F-4D97-AF65-F5344CB8AC3E}">
        <p14:creationId xmlns:p14="http://schemas.microsoft.com/office/powerpoint/2010/main" xmlns="" val="2561712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5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500"/>
                                        <p:tgtEl>
                                          <p:spTgt spid="3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500"/>
                                        <p:tgtEl>
                                          <p:spTgt spid="9"/>
                                        </p:tgtEl>
                                      </p:cBhvr>
                                    </p:animEffec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15"/>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14"/>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13"/>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33"/>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nodeType="clickEffect">
                                  <p:stCondLst>
                                    <p:cond delay="0"/>
                                  </p:stCondLst>
                                  <p:childTnLst>
                                    <p:set>
                                      <p:cBhvr>
                                        <p:cTn id="65" dur="1" fill="hold">
                                          <p:stCondLst>
                                            <p:cond delay="0"/>
                                          </p:stCondLst>
                                        </p:cTn>
                                        <p:tgtEl>
                                          <p:spTgt spid="16"/>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nodeType="clickEffect">
                                  <p:stCondLst>
                                    <p:cond delay="0"/>
                                  </p:stCondLst>
                                  <p:childTnLst>
                                    <p:set>
                                      <p:cBhvr>
                                        <p:cTn id="69" dur="1" fill="hold">
                                          <p:stCondLst>
                                            <p:cond delay="0"/>
                                          </p:stCondLst>
                                        </p:cTn>
                                        <p:tgtEl>
                                          <p:spTgt spid="17"/>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32"/>
                                        </p:tgtEl>
                                        <p:attrNameLst>
                                          <p:attrName>style.visibility</p:attrName>
                                        </p:attrNameLst>
                                      </p:cBhvr>
                                      <p:to>
                                        <p:strVal val="visible"/>
                                      </p:to>
                                    </p:set>
                                    <p:animEffect transition="in" filter="fade">
                                      <p:cBhvr>
                                        <p:cTn id="74" dur="500"/>
                                        <p:tgtEl>
                                          <p:spTgt spid="32"/>
                                        </p:tgtEl>
                                      </p:cBhvr>
                                    </p:animEffec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6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7"/>
                                        </p:tgtEl>
                                        <p:attrNameLst>
                                          <p:attrName>style.visibility</p:attrName>
                                        </p:attrNameLst>
                                      </p:cBhvr>
                                      <p:to>
                                        <p:strVal val="visible"/>
                                      </p:to>
                                    </p:set>
                                    <p:animEffect transition="in" filter="fade">
                                      <p:cBhvr>
                                        <p:cTn id="83" dur="500"/>
                                        <p:tgtEl>
                                          <p:spTgt spid="7"/>
                                        </p:tgtEl>
                                      </p:cBhvr>
                                    </p:animEffec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nodeType="clickEffect">
                                  <p:stCondLst>
                                    <p:cond delay="0"/>
                                  </p:stCondLst>
                                  <p:childTnLst>
                                    <p:set>
                                      <p:cBhvr>
                                        <p:cTn id="87" dur="1" fill="hold">
                                          <p:stCondLst>
                                            <p:cond delay="0"/>
                                          </p:stCondLst>
                                        </p:cTn>
                                        <p:tgtEl>
                                          <p:spTgt spid="18"/>
                                        </p:tgtEl>
                                        <p:attrNameLst>
                                          <p:attrName>style.visibility</p:attrName>
                                        </p:attrNameLst>
                                      </p:cBhvr>
                                      <p:to>
                                        <p:strVal val="visible"/>
                                      </p:to>
                                    </p:se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8"/>
                                        </p:tgtEl>
                                        <p:attrNameLst>
                                          <p:attrName>style.visibility</p:attrName>
                                        </p:attrNameLst>
                                      </p:cBhvr>
                                      <p:to>
                                        <p:strVal val="visible"/>
                                      </p:to>
                                    </p:set>
                                    <p:animEffect transition="in" filter="fade">
                                      <p:cBhvr>
                                        <p:cTn id="92" dur="500"/>
                                        <p:tgtEl>
                                          <p:spTgt spid="8"/>
                                        </p:tgtEl>
                                      </p:cBhvr>
                                    </p:animEffec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19"/>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20"/>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31"/>
                                        </p:tgtEl>
                                        <p:attrNameLst>
                                          <p:attrName>style.visibility</p:attrName>
                                        </p:attrNameLst>
                                      </p:cBhvr>
                                      <p:to>
                                        <p:strVal val="visible"/>
                                      </p:to>
                                    </p:set>
                                    <p:animEffect transition="in" filter="fade">
                                      <p:cBhvr>
                                        <p:cTn id="105" dur="500"/>
                                        <p:tgtEl>
                                          <p:spTgt spid="31"/>
                                        </p:tgtEl>
                                      </p:cBhvr>
                                    </p:animEffect>
                                  </p:childTnLst>
                                </p:cTn>
                              </p:par>
                            </p:childTnLst>
                          </p:cTn>
                        </p:par>
                      </p:childTnLst>
                    </p:cTn>
                  </p:par>
                  <p:par>
                    <p:cTn id="106" fill="hold">
                      <p:stCondLst>
                        <p:cond delay="indefinite"/>
                      </p:stCondLst>
                      <p:childTnLst>
                        <p:par>
                          <p:cTn id="107" fill="hold">
                            <p:stCondLst>
                              <p:cond delay="0"/>
                            </p:stCondLst>
                            <p:childTnLst>
                              <p:par>
                                <p:cTn id="108" presetID="1" presetClass="entr" presetSubtype="0" fill="hold" nodeType="clickEffect">
                                  <p:stCondLst>
                                    <p:cond delay="0"/>
                                  </p:stCondLst>
                                  <p:childTnLst>
                                    <p:set>
                                      <p:cBhvr>
                                        <p:cTn id="109" dur="1" fill="hold">
                                          <p:stCondLst>
                                            <p:cond delay="0"/>
                                          </p:stCondLst>
                                        </p:cTn>
                                        <p:tgtEl>
                                          <p:spTgt spid="36"/>
                                        </p:tgtEl>
                                        <p:attrNameLst>
                                          <p:attrName>style.visibility</p:attrName>
                                        </p:attrNameLst>
                                      </p:cBhvr>
                                      <p:to>
                                        <p:strVal val="visible"/>
                                      </p:to>
                                    </p:set>
                                  </p:childTnLst>
                                </p:cTn>
                              </p:par>
                            </p:childTnLst>
                          </p:cTn>
                        </p:par>
                      </p:childTnLst>
                    </p:cTn>
                  </p:par>
                  <p:par>
                    <p:cTn id="110" fill="hold">
                      <p:stCondLst>
                        <p:cond delay="indefinite"/>
                      </p:stCondLst>
                      <p:childTnLst>
                        <p:par>
                          <p:cTn id="111" fill="hold">
                            <p:stCondLst>
                              <p:cond delay="0"/>
                            </p:stCondLst>
                            <p:childTnLst>
                              <p:par>
                                <p:cTn id="112" presetID="1" presetClass="entr" presetSubtype="0" fill="hold" nodeType="clickEffect">
                                  <p:stCondLst>
                                    <p:cond delay="0"/>
                                  </p:stCondLst>
                                  <p:childTnLst>
                                    <p:set>
                                      <p:cBhvr>
                                        <p:cTn id="113" dur="1" fill="hold">
                                          <p:stCondLst>
                                            <p:cond delay="0"/>
                                          </p:stCondLst>
                                        </p:cTn>
                                        <p:tgtEl>
                                          <p:spTgt spid="37"/>
                                        </p:tgtEl>
                                        <p:attrNameLst>
                                          <p:attrName>style.visibility</p:attrName>
                                        </p:attrNameLst>
                                      </p:cBhvr>
                                      <p:to>
                                        <p:strVal val="visible"/>
                                      </p:to>
                                    </p:se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40"/>
                                        </p:tgtEl>
                                        <p:attrNameLst>
                                          <p:attrName>style.visibility</p:attrName>
                                        </p:attrNameLst>
                                      </p:cBhvr>
                                      <p:to>
                                        <p:strVal val="visible"/>
                                      </p:to>
                                    </p:set>
                                    <p:animEffect transition="in" filter="fade">
                                      <p:cBhvr>
                                        <p:cTn id="118" dur="500"/>
                                        <p:tgtEl>
                                          <p:spTgt spid="40"/>
                                        </p:tgtEl>
                                      </p:cBhvr>
                                    </p:animEffec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38"/>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39"/>
                                        </p:tgtEl>
                                        <p:attrNameLst>
                                          <p:attrName>style.visibility</p:attrName>
                                        </p:attrNameLst>
                                      </p:cBhvr>
                                      <p:to>
                                        <p:strVal val="visible"/>
                                      </p:to>
                                    </p:se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grpId="0" nodeType="clickEffect">
                                  <p:stCondLst>
                                    <p:cond delay="0"/>
                                  </p:stCondLst>
                                  <p:childTnLst>
                                    <p:set>
                                      <p:cBhvr>
                                        <p:cTn id="130" dur="1" fill="hold">
                                          <p:stCondLst>
                                            <p:cond delay="0"/>
                                          </p:stCondLst>
                                        </p:cTn>
                                        <p:tgtEl>
                                          <p:spTgt spid="41"/>
                                        </p:tgtEl>
                                        <p:attrNameLst>
                                          <p:attrName>style.visibility</p:attrName>
                                        </p:attrNameLst>
                                      </p:cBhvr>
                                      <p:to>
                                        <p:strVal val="visible"/>
                                      </p:to>
                                    </p:set>
                                    <p:animEffect transition="in" filter="fade">
                                      <p:cBhvr>
                                        <p:cTn id="131" dur="500"/>
                                        <p:tgtEl>
                                          <p:spTgt spid="41"/>
                                        </p:tgtEl>
                                      </p:cBhvr>
                                    </p:animEffect>
                                  </p:childTnLst>
                                </p:cTn>
                              </p:par>
                            </p:childTnLst>
                          </p:cTn>
                        </p:par>
                      </p:childTnLst>
                    </p:cTn>
                  </p:par>
                  <p:par>
                    <p:cTn id="132" fill="hold">
                      <p:stCondLst>
                        <p:cond delay="indefinite"/>
                      </p:stCondLst>
                      <p:childTnLst>
                        <p:par>
                          <p:cTn id="133" fill="hold">
                            <p:stCondLst>
                              <p:cond delay="0"/>
                            </p:stCondLst>
                            <p:childTnLst>
                              <p:par>
                                <p:cTn id="134" presetID="1" presetClass="entr" presetSubtype="0" fill="hold" nodeType="clickEffect">
                                  <p:stCondLst>
                                    <p:cond delay="0"/>
                                  </p:stCondLst>
                                  <p:childTnLst>
                                    <p:set>
                                      <p:cBhvr>
                                        <p:cTn id="135" dur="1" fill="hold">
                                          <p:stCondLst>
                                            <p:cond delay="0"/>
                                          </p:stCondLst>
                                        </p:cTn>
                                        <p:tgtEl>
                                          <p:spTgt spid="21"/>
                                        </p:tgtEl>
                                        <p:attrNameLst>
                                          <p:attrName>style.visibility</p:attrName>
                                        </p:attrNameLst>
                                      </p:cBhvr>
                                      <p:to>
                                        <p:strVal val="visible"/>
                                      </p:to>
                                    </p:set>
                                  </p:childTnLst>
                                </p:cTn>
                              </p:par>
                            </p:childTnLst>
                          </p:cTn>
                        </p:par>
                      </p:childTnLst>
                    </p:cTn>
                  </p:par>
                  <p:par>
                    <p:cTn id="136" fill="hold">
                      <p:stCondLst>
                        <p:cond delay="indefinite"/>
                      </p:stCondLst>
                      <p:childTnLst>
                        <p:par>
                          <p:cTn id="137" fill="hold">
                            <p:stCondLst>
                              <p:cond delay="0"/>
                            </p:stCondLst>
                            <p:childTnLst>
                              <p:par>
                                <p:cTn id="138" presetID="1" presetClass="entr" presetSubtype="0" fill="hold" nodeType="clickEffect">
                                  <p:stCondLst>
                                    <p:cond delay="0"/>
                                  </p:stCondLst>
                                  <p:childTnLst>
                                    <p:set>
                                      <p:cBhvr>
                                        <p:cTn id="139" dur="1" fill="hold">
                                          <p:stCondLst>
                                            <p:cond delay="0"/>
                                          </p:stCondLst>
                                        </p:cTn>
                                        <p:tgtEl>
                                          <p:spTgt spid="22"/>
                                        </p:tgtEl>
                                        <p:attrNameLst>
                                          <p:attrName>style.visibility</p:attrName>
                                        </p:attrNameLst>
                                      </p:cBhvr>
                                      <p:to>
                                        <p:strVal val="visible"/>
                                      </p:to>
                                    </p:set>
                                  </p:childTnLst>
                                </p:cTn>
                              </p:par>
                            </p:childTnLst>
                          </p:cTn>
                        </p:par>
                      </p:childTnLst>
                    </p:cTn>
                  </p:par>
                  <p:par>
                    <p:cTn id="140" fill="hold">
                      <p:stCondLst>
                        <p:cond delay="indefinite"/>
                      </p:stCondLst>
                      <p:childTnLst>
                        <p:par>
                          <p:cTn id="141" fill="hold">
                            <p:stCondLst>
                              <p:cond delay="0"/>
                            </p:stCondLst>
                            <p:childTnLst>
                              <p:par>
                                <p:cTn id="142" presetID="1" presetClass="entr" presetSubtype="0" fill="hold" nodeType="clickEffect">
                                  <p:stCondLst>
                                    <p:cond delay="0"/>
                                  </p:stCondLst>
                                  <p:childTnLst>
                                    <p:set>
                                      <p:cBhvr>
                                        <p:cTn id="143" dur="1" fill="hold">
                                          <p:stCondLst>
                                            <p:cond delay="0"/>
                                          </p:stCondLst>
                                        </p:cTn>
                                        <p:tgtEl>
                                          <p:spTgt spid="23"/>
                                        </p:tgtEl>
                                        <p:attrNameLst>
                                          <p:attrName>style.visibility</p:attrName>
                                        </p:attrNameLst>
                                      </p:cBhvr>
                                      <p:to>
                                        <p:strVal val="visible"/>
                                      </p:to>
                                    </p:set>
                                  </p:childTnLst>
                                </p:cTn>
                              </p:par>
                            </p:childTnLst>
                          </p:cTn>
                        </p:par>
                      </p:childTnLst>
                    </p:cTn>
                  </p:par>
                  <p:par>
                    <p:cTn id="144" fill="hold">
                      <p:stCondLst>
                        <p:cond delay="indefinite"/>
                      </p:stCondLst>
                      <p:childTnLst>
                        <p:par>
                          <p:cTn id="145" fill="hold">
                            <p:stCondLst>
                              <p:cond delay="0"/>
                            </p:stCondLst>
                            <p:childTnLst>
                              <p:par>
                                <p:cTn id="146" presetID="1" presetClass="entr" presetSubtype="0" fill="hold" nodeType="clickEffect">
                                  <p:stCondLst>
                                    <p:cond delay="0"/>
                                  </p:stCondLst>
                                  <p:childTnLst>
                                    <p:set>
                                      <p:cBhvr>
                                        <p:cTn id="147" dur="1" fill="hold">
                                          <p:stCondLst>
                                            <p:cond delay="0"/>
                                          </p:stCondLst>
                                        </p:cTn>
                                        <p:tgtEl>
                                          <p:spTgt spid="24"/>
                                        </p:tgtEl>
                                        <p:attrNameLst>
                                          <p:attrName>style.visibility</p:attrName>
                                        </p:attrNameLst>
                                      </p:cBhvr>
                                      <p:to>
                                        <p:strVal val="visible"/>
                                      </p:to>
                                    </p:set>
                                  </p:childTnLst>
                                </p:cTn>
                              </p:par>
                            </p:childTnLst>
                          </p:cTn>
                        </p:par>
                      </p:childTnLst>
                    </p:cTn>
                  </p:par>
                  <p:par>
                    <p:cTn id="148" fill="hold">
                      <p:stCondLst>
                        <p:cond delay="indefinite"/>
                      </p:stCondLst>
                      <p:childTnLst>
                        <p:par>
                          <p:cTn id="149" fill="hold">
                            <p:stCondLst>
                              <p:cond delay="0"/>
                            </p:stCondLst>
                            <p:childTnLst>
                              <p:par>
                                <p:cTn id="150" presetID="1" presetClass="entr" presetSubtype="0" fill="hold" nodeType="clickEffect">
                                  <p:stCondLst>
                                    <p:cond delay="0"/>
                                  </p:stCondLst>
                                  <p:childTnLst>
                                    <p:set>
                                      <p:cBhvr>
                                        <p:cTn id="151" dur="1" fill="hold">
                                          <p:stCondLst>
                                            <p:cond delay="0"/>
                                          </p:stCondLst>
                                        </p:cTn>
                                        <p:tgtEl>
                                          <p:spTgt spid="25"/>
                                        </p:tgtEl>
                                        <p:attrNameLst>
                                          <p:attrName>style.visibility</p:attrName>
                                        </p:attrNameLst>
                                      </p:cBhvr>
                                      <p:to>
                                        <p:strVal val="visible"/>
                                      </p:to>
                                    </p:set>
                                  </p:childTnLst>
                                </p:cTn>
                              </p:par>
                            </p:childTnLst>
                          </p:cTn>
                        </p:par>
                      </p:childTnLst>
                    </p:cTn>
                  </p:par>
                  <p:par>
                    <p:cTn id="152" fill="hold">
                      <p:stCondLst>
                        <p:cond delay="indefinite"/>
                      </p:stCondLst>
                      <p:childTnLst>
                        <p:par>
                          <p:cTn id="153" fill="hold">
                            <p:stCondLst>
                              <p:cond delay="0"/>
                            </p:stCondLst>
                            <p:childTnLst>
                              <p:par>
                                <p:cTn id="154" presetID="1" presetClass="entr" presetSubtype="0" fill="hold" nodeType="clickEffect">
                                  <p:stCondLst>
                                    <p:cond delay="0"/>
                                  </p:stCondLst>
                                  <p:childTnLst>
                                    <p:set>
                                      <p:cBhvr>
                                        <p:cTn id="155" dur="1" fill="hold">
                                          <p:stCondLst>
                                            <p:cond delay="0"/>
                                          </p:stCondLst>
                                        </p:cTn>
                                        <p:tgtEl>
                                          <p:spTgt spid="26"/>
                                        </p:tgtEl>
                                        <p:attrNameLst>
                                          <p:attrName>style.visibility</p:attrName>
                                        </p:attrNameLst>
                                      </p:cBhvr>
                                      <p:to>
                                        <p:strVal val="visible"/>
                                      </p:to>
                                    </p:set>
                                  </p:childTnLst>
                                </p:cTn>
                              </p:par>
                            </p:childTnLst>
                          </p:cTn>
                        </p:par>
                      </p:childTnLst>
                    </p:cTn>
                  </p:par>
                  <p:par>
                    <p:cTn id="156" fill="hold">
                      <p:stCondLst>
                        <p:cond delay="indefinite"/>
                      </p:stCondLst>
                      <p:childTnLst>
                        <p:par>
                          <p:cTn id="157" fill="hold">
                            <p:stCondLst>
                              <p:cond delay="0"/>
                            </p:stCondLst>
                            <p:childTnLst>
                              <p:par>
                                <p:cTn id="158" presetID="1" presetClass="entr" presetSubtype="0" fill="hold" nodeType="clickEffect">
                                  <p:stCondLst>
                                    <p:cond delay="0"/>
                                  </p:stCondLst>
                                  <p:childTnLst>
                                    <p:set>
                                      <p:cBhvr>
                                        <p:cTn id="159" dur="1" fill="hold">
                                          <p:stCondLst>
                                            <p:cond delay="0"/>
                                          </p:stCondLst>
                                        </p:cTn>
                                        <p:tgtEl>
                                          <p:spTgt spid="27"/>
                                        </p:tgtEl>
                                        <p:attrNameLst>
                                          <p:attrName>style.visibility</p:attrName>
                                        </p:attrNameLst>
                                      </p:cBhvr>
                                      <p:to>
                                        <p:strVal val="visible"/>
                                      </p:to>
                                    </p:set>
                                  </p:childTnLst>
                                </p:cTn>
                              </p:par>
                            </p:childTnLst>
                          </p:cTn>
                        </p:par>
                      </p:childTnLst>
                    </p:cTn>
                  </p:par>
                  <p:par>
                    <p:cTn id="160" fill="hold">
                      <p:stCondLst>
                        <p:cond delay="indefinite"/>
                      </p:stCondLst>
                      <p:childTnLst>
                        <p:par>
                          <p:cTn id="161" fill="hold">
                            <p:stCondLst>
                              <p:cond delay="0"/>
                            </p:stCondLst>
                            <p:childTnLst>
                              <p:par>
                                <p:cTn id="162" presetID="1" presetClass="entr" presetSubtype="0" fill="hold" nodeType="clickEffect">
                                  <p:stCondLst>
                                    <p:cond delay="0"/>
                                  </p:stCondLst>
                                  <p:childTnLst>
                                    <p:set>
                                      <p:cBhvr>
                                        <p:cTn id="163" dur="1" fill="hold">
                                          <p:stCondLst>
                                            <p:cond delay="0"/>
                                          </p:stCondLst>
                                        </p:cTn>
                                        <p:tgtEl>
                                          <p:spTgt spid="28"/>
                                        </p:tgtEl>
                                        <p:attrNameLst>
                                          <p:attrName>style.visibility</p:attrName>
                                        </p:attrNameLst>
                                      </p:cBhvr>
                                      <p:to>
                                        <p:strVal val="visible"/>
                                      </p:to>
                                    </p:set>
                                  </p:childTnLst>
                                </p:cTn>
                              </p:par>
                            </p:childTnLst>
                          </p:cTn>
                        </p:par>
                      </p:childTnLst>
                    </p:cTn>
                  </p:par>
                  <p:par>
                    <p:cTn id="164" fill="hold">
                      <p:stCondLst>
                        <p:cond delay="indefinite"/>
                      </p:stCondLst>
                      <p:childTnLst>
                        <p:par>
                          <p:cTn id="165" fill="hold">
                            <p:stCondLst>
                              <p:cond delay="0"/>
                            </p:stCondLst>
                            <p:childTnLst>
                              <p:par>
                                <p:cTn id="166" presetID="10" presetClass="entr" presetSubtype="0" fill="hold" grpId="0" nodeType="clickEffect">
                                  <p:stCondLst>
                                    <p:cond delay="0"/>
                                  </p:stCondLst>
                                  <p:childTnLst>
                                    <p:set>
                                      <p:cBhvr>
                                        <p:cTn id="167" dur="1" fill="hold">
                                          <p:stCondLst>
                                            <p:cond delay="0"/>
                                          </p:stCondLst>
                                        </p:cTn>
                                        <p:tgtEl>
                                          <p:spTgt spid="34"/>
                                        </p:tgtEl>
                                        <p:attrNameLst>
                                          <p:attrName>style.visibility</p:attrName>
                                        </p:attrNameLst>
                                      </p:cBhvr>
                                      <p:to>
                                        <p:strVal val="visible"/>
                                      </p:to>
                                    </p:set>
                                    <p:animEffect transition="in" filter="fade">
                                      <p:cBhvr>
                                        <p:cTn id="168" dur="500"/>
                                        <p:tgtEl>
                                          <p:spTgt spid="34"/>
                                        </p:tgtEl>
                                      </p:cBhvr>
                                    </p:animEffect>
                                  </p:childTnLst>
                                </p:cTn>
                              </p:par>
                            </p:childTnLst>
                          </p:cTn>
                        </p:par>
                      </p:childTnLst>
                    </p:cTn>
                  </p:par>
                  <p:par>
                    <p:cTn id="169" fill="hold">
                      <p:stCondLst>
                        <p:cond delay="indefinite"/>
                      </p:stCondLst>
                      <p:childTnLst>
                        <p:par>
                          <p:cTn id="170" fill="hold">
                            <p:stCondLst>
                              <p:cond delay="0"/>
                            </p:stCondLst>
                            <p:childTnLst>
                              <p:par>
                                <p:cTn id="171" presetID="1" presetClass="entr" presetSubtype="0" fill="hold" grpId="0" nodeType="clickEffect">
                                  <p:stCondLst>
                                    <p:cond delay="0"/>
                                  </p:stCondLst>
                                  <p:childTnLst>
                                    <p:set>
                                      <p:cBhvr>
                                        <p:cTn id="172" dur="1" fill="hold">
                                          <p:stCondLst>
                                            <p:cond delay="0"/>
                                          </p:stCondLst>
                                        </p:cTn>
                                        <p:tgtEl>
                                          <p:spTgt spid="59"/>
                                        </p:tgtEl>
                                        <p:attrNameLst>
                                          <p:attrName>style.visibility</p:attrName>
                                        </p:attrNameLst>
                                      </p:cBhvr>
                                      <p:to>
                                        <p:strVal val="visible"/>
                                      </p:to>
                                    </p:set>
                                  </p:childTnLst>
                                </p:cTn>
                              </p:par>
                            </p:childTnLst>
                          </p:cTn>
                        </p:par>
                      </p:childTnLst>
                    </p:cTn>
                  </p:par>
                  <p:par>
                    <p:cTn id="173" fill="hold">
                      <p:stCondLst>
                        <p:cond delay="indefinite"/>
                      </p:stCondLst>
                      <p:childTnLst>
                        <p:par>
                          <p:cTn id="174" fill="hold">
                            <p:stCondLst>
                              <p:cond delay="0"/>
                            </p:stCondLst>
                            <p:childTnLst>
                              <p:par>
                                <p:cTn id="175" presetID="10" presetClass="entr" presetSubtype="0" fill="hold" grpId="0" nodeType="clickEffect">
                                  <p:stCondLst>
                                    <p:cond delay="0"/>
                                  </p:stCondLst>
                                  <p:childTnLst>
                                    <p:set>
                                      <p:cBhvr>
                                        <p:cTn id="176" dur="1" fill="hold">
                                          <p:stCondLst>
                                            <p:cond delay="0"/>
                                          </p:stCondLst>
                                        </p:cTn>
                                        <p:tgtEl>
                                          <p:spTgt spid="44"/>
                                        </p:tgtEl>
                                        <p:attrNameLst>
                                          <p:attrName>style.visibility</p:attrName>
                                        </p:attrNameLst>
                                      </p:cBhvr>
                                      <p:to>
                                        <p:strVal val="visible"/>
                                      </p:to>
                                    </p:set>
                                    <p:animEffect transition="in" filter="fade">
                                      <p:cBhvr>
                                        <p:cTn id="177" dur="500"/>
                                        <p:tgtEl>
                                          <p:spTgt spid="44"/>
                                        </p:tgtEl>
                                      </p:cBhvr>
                                    </p:animEffect>
                                  </p:childTnLst>
                                </p:cTn>
                              </p:par>
                            </p:childTnLst>
                          </p:cTn>
                        </p:par>
                      </p:childTnLst>
                    </p:cTn>
                  </p:par>
                  <p:par>
                    <p:cTn id="178" fill="hold">
                      <p:stCondLst>
                        <p:cond delay="indefinite"/>
                      </p:stCondLst>
                      <p:childTnLst>
                        <p:par>
                          <p:cTn id="179" fill="hold">
                            <p:stCondLst>
                              <p:cond delay="0"/>
                            </p:stCondLst>
                            <p:childTnLst>
                              <p:par>
                                <p:cTn id="180" presetID="10" presetClass="entr" presetSubtype="0" fill="hold" grpId="0" nodeType="clickEffect">
                                  <p:stCondLst>
                                    <p:cond delay="0"/>
                                  </p:stCondLst>
                                  <p:childTnLst>
                                    <p:set>
                                      <p:cBhvr>
                                        <p:cTn id="181" dur="1" fill="hold">
                                          <p:stCondLst>
                                            <p:cond delay="0"/>
                                          </p:stCondLst>
                                        </p:cTn>
                                        <p:tgtEl>
                                          <p:spTgt spid="45"/>
                                        </p:tgtEl>
                                        <p:attrNameLst>
                                          <p:attrName>style.visibility</p:attrName>
                                        </p:attrNameLst>
                                      </p:cBhvr>
                                      <p:to>
                                        <p:strVal val="visible"/>
                                      </p:to>
                                    </p:set>
                                    <p:animEffect transition="in" filter="fade">
                                      <p:cBhvr>
                                        <p:cTn id="182" dur="500"/>
                                        <p:tgtEl>
                                          <p:spTgt spid="45"/>
                                        </p:tgtEl>
                                      </p:cBhvr>
                                    </p:animEffect>
                                  </p:childTnLst>
                                </p:cTn>
                              </p:par>
                            </p:childTnLst>
                          </p:cTn>
                        </p:par>
                      </p:childTnLst>
                    </p:cTn>
                  </p:par>
                  <p:par>
                    <p:cTn id="183" fill="hold">
                      <p:stCondLst>
                        <p:cond delay="indefinite"/>
                      </p:stCondLst>
                      <p:childTnLst>
                        <p:par>
                          <p:cTn id="184" fill="hold">
                            <p:stCondLst>
                              <p:cond delay="0"/>
                            </p:stCondLst>
                            <p:childTnLst>
                              <p:par>
                                <p:cTn id="185" presetID="10" presetClass="entr" presetSubtype="0" fill="hold" grpId="0" nodeType="clickEffect">
                                  <p:stCondLst>
                                    <p:cond delay="0"/>
                                  </p:stCondLst>
                                  <p:childTnLst>
                                    <p:set>
                                      <p:cBhvr>
                                        <p:cTn id="186" dur="1" fill="hold">
                                          <p:stCondLst>
                                            <p:cond delay="0"/>
                                          </p:stCondLst>
                                        </p:cTn>
                                        <p:tgtEl>
                                          <p:spTgt spid="46"/>
                                        </p:tgtEl>
                                        <p:attrNameLst>
                                          <p:attrName>style.visibility</p:attrName>
                                        </p:attrNameLst>
                                      </p:cBhvr>
                                      <p:to>
                                        <p:strVal val="visible"/>
                                      </p:to>
                                    </p:set>
                                    <p:animEffect transition="in" filter="fade">
                                      <p:cBhvr>
                                        <p:cTn id="187" dur="500"/>
                                        <p:tgtEl>
                                          <p:spTgt spid="46"/>
                                        </p:tgtEl>
                                      </p:cBhvr>
                                    </p:animEffect>
                                  </p:childTnLst>
                                </p:cTn>
                              </p:par>
                            </p:childTnLst>
                          </p:cTn>
                        </p:par>
                      </p:childTnLst>
                    </p:cTn>
                  </p:par>
                  <p:par>
                    <p:cTn id="188" fill="hold">
                      <p:stCondLst>
                        <p:cond delay="indefinite"/>
                      </p:stCondLst>
                      <p:childTnLst>
                        <p:par>
                          <p:cTn id="189" fill="hold">
                            <p:stCondLst>
                              <p:cond delay="0"/>
                            </p:stCondLst>
                            <p:childTnLst>
                              <p:par>
                                <p:cTn id="190" presetID="10" presetClass="entr" presetSubtype="0" fill="hold" grpId="0" nodeType="clickEffect">
                                  <p:stCondLst>
                                    <p:cond delay="0"/>
                                  </p:stCondLst>
                                  <p:childTnLst>
                                    <p:set>
                                      <p:cBhvr>
                                        <p:cTn id="191" dur="1" fill="hold">
                                          <p:stCondLst>
                                            <p:cond delay="0"/>
                                          </p:stCondLst>
                                        </p:cTn>
                                        <p:tgtEl>
                                          <p:spTgt spid="47"/>
                                        </p:tgtEl>
                                        <p:attrNameLst>
                                          <p:attrName>style.visibility</p:attrName>
                                        </p:attrNameLst>
                                      </p:cBhvr>
                                      <p:to>
                                        <p:strVal val="visible"/>
                                      </p:to>
                                    </p:set>
                                    <p:animEffect transition="in" filter="fade">
                                      <p:cBhvr>
                                        <p:cTn id="192" dur="500"/>
                                        <p:tgtEl>
                                          <p:spTgt spid="47"/>
                                        </p:tgtEl>
                                      </p:cBhvr>
                                    </p:animEffect>
                                  </p:childTnLst>
                                </p:cTn>
                              </p:par>
                            </p:childTnLst>
                          </p:cTn>
                        </p:par>
                      </p:childTnLst>
                    </p:cTn>
                  </p:par>
                  <p:par>
                    <p:cTn id="193" fill="hold">
                      <p:stCondLst>
                        <p:cond delay="indefinite"/>
                      </p:stCondLst>
                      <p:childTnLst>
                        <p:par>
                          <p:cTn id="194" fill="hold">
                            <p:stCondLst>
                              <p:cond delay="0"/>
                            </p:stCondLst>
                            <p:childTnLst>
                              <p:par>
                                <p:cTn id="195" presetID="2" presetClass="entr" presetSubtype="4" fill="hold" grpId="0" nodeType="clickEffect">
                                  <p:stCondLst>
                                    <p:cond delay="0"/>
                                  </p:stCondLst>
                                  <p:childTnLst>
                                    <p:set>
                                      <p:cBhvr>
                                        <p:cTn id="196" dur="1" fill="hold">
                                          <p:stCondLst>
                                            <p:cond delay="0"/>
                                          </p:stCondLst>
                                        </p:cTn>
                                        <p:tgtEl>
                                          <p:spTgt spid="42"/>
                                        </p:tgtEl>
                                        <p:attrNameLst>
                                          <p:attrName>style.visibility</p:attrName>
                                        </p:attrNameLst>
                                      </p:cBhvr>
                                      <p:to>
                                        <p:strVal val="visible"/>
                                      </p:to>
                                    </p:set>
                                    <p:anim calcmode="lin" valueType="num">
                                      <p:cBhvr additive="base">
                                        <p:cTn id="197" dur="500" fill="hold"/>
                                        <p:tgtEl>
                                          <p:spTgt spid="42"/>
                                        </p:tgtEl>
                                        <p:attrNameLst>
                                          <p:attrName>ppt_x</p:attrName>
                                        </p:attrNameLst>
                                      </p:cBhvr>
                                      <p:tavLst>
                                        <p:tav tm="0">
                                          <p:val>
                                            <p:strVal val="#ppt_x"/>
                                          </p:val>
                                        </p:tav>
                                        <p:tav tm="100000">
                                          <p:val>
                                            <p:strVal val="#ppt_x"/>
                                          </p:val>
                                        </p:tav>
                                      </p:tavLst>
                                    </p:anim>
                                    <p:anim calcmode="lin" valueType="num">
                                      <p:cBhvr additive="base">
                                        <p:cTn id="198"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199" fill="hold">
                      <p:stCondLst>
                        <p:cond delay="indefinite"/>
                      </p:stCondLst>
                      <p:childTnLst>
                        <p:par>
                          <p:cTn id="200" fill="hold">
                            <p:stCondLst>
                              <p:cond delay="0"/>
                            </p:stCondLst>
                            <p:childTnLst>
                              <p:par>
                                <p:cTn id="201" presetID="10" presetClass="entr" presetSubtype="0" fill="hold" nodeType="clickEffect">
                                  <p:stCondLst>
                                    <p:cond delay="0"/>
                                  </p:stCondLst>
                                  <p:childTnLst>
                                    <p:set>
                                      <p:cBhvr>
                                        <p:cTn id="202" dur="1" fill="hold">
                                          <p:stCondLst>
                                            <p:cond delay="0"/>
                                          </p:stCondLst>
                                        </p:cTn>
                                        <p:tgtEl>
                                          <p:spTgt spid="43"/>
                                        </p:tgtEl>
                                        <p:attrNameLst>
                                          <p:attrName>style.visibility</p:attrName>
                                        </p:attrNameLst>
                                      </p:cBhvr>
                                      <p:to>
                                        <p:strVal val="visible"/>
                                      </p:to>
                                    </p:set>
                                    <p:animEffect transition="in" filter="fade">
                                      <p:cBhvr>
                                        <p:cTn id="20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29" grpId="0"/>
      <p:bldP spid="30" grpId="0"/>
      <p:bldP spid="31" grpId="0"/>
      <p:bldP spid="32" grpId="0"/>
      <p:bldP spid="33" grpId="0"/>
      <p:bldP spid="34" grpId="0"/>
      <p:bldP spid="40" grpId="0"/>
      <p:bldP spid="41" grpId="0"/>
      <p:bldP spid="42" grpId="0"/>
      <p:bldP spid="44" grpId="0"/>
      <p:bldP spid="45" grpId="0"/>
      <p:bldP spid="46" grpId="0"/>
      <p:bldP spid="47" grpId="0"/>
      <p:bldP spid="59" grpId="0"/>
      <p:bldP spid="6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CEF5FE4-657D-4237-86FB-7E54C51D1B41}"/>
              </a:ext>
            </a:extLst>
          </p:cNvPr>
          <p:cNvSpPr txBox="1"/>
          <p:nvPr/>
        </p:nvSpPr>
        <p:spPr>
          <a:xfrm>
            <a:off x="705971" y="699249"/>
            <a:ext cx="222295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dirty="0">
                <a:latin typeface="Bookman Old Style"/>
              </a:rPr>
              <a:t>EXAMPLE :</a:t>
            </a:r>
          </a:p>
        </p:txBody>
      </p:sp>
      <p:pic>
        <p:nvPicPr>
          <p:cNvPr id="3" name="Picture 3" descr="Graphical user interface, diagram&#10;&#10;Description automatically generated">
            <a:extLst>
              <a:ext uri="{FF2B5EF4-FFF2-40B4-BE49-F238E27FC236}">
                <a16:creationId xmlns:a16="http://schemas.microsoft.com/office/drawing/2014/main" xmlns="" id="{1BEBB594-B854-47D9-B9B0-C32E1335F2B0}"/>
              </a:ext>
            </a:extLst>
          </p:cNvPr>
          <p:cNvPicPr>
            <a:picLocks noChangeAspect="1"/>
          </p:cNvPicPr>
          <p:nvPr/>
        </p:nvPicPr>
        <p:blipFill rotWithShape="1">
          <a:blip r:embed="rId2"/>
          <a:srcRect l="6193" t="29307" r="28779" b="24160"/>
          <a:stretch/>
        </p:blipFill>
        <p:spPr>
          <a:xfrm>
            <a:off x="908824" y="1310038"/>
            <a:ext cx="7467422" cy="4399991"/>
          </a:xfrm>
          <a:prstGeom prst="rect">
            <a:avLst/>
          </a:prstGeom>
        </p:spPr>
      </p:pic>
      <p:pic>
        <p:nvPicPr>
          <p:cNvPr id="4" name="Picture 4" descr="Diagram&#10;&#10;Description automatically generated">
            <a:extLst>
              <a:ext uri="{FF2B5EF4-FFF2-40B4-BE49-F238E27FC236}">
                <a16:creationId xmlns:a16="http://schemas.microsoft.com/office/drawing/2014/main" xmlns="" id="{96C858C8-DD18-4FC2-B062-1D8801C45140}"/>
              </a:ext>
            </a:extLst>
          </p:cNvPr>
          <p:cNvPicPr>
            <a:picLocks noChangeAspect="1"/>
          </p:cNvPicPr>
          <p:nvPr/>
        </p:nvPicPr>
        <p:blipFill rotWithShape="1">
          <a:blip r:embed="rId3"/>
          <a:srcRect l="2373" t="71856" r="51525" b="4192"/>
          <a:stretch/>
        </p:blipFill>
        <p:spPr>
          <a:xfrm>
            <a:off x="908825" y="4599647"/>
            <a:ext cx="3067231" cy="1196643"/>
          </a:xfrm>
          <a:prstGeom prst="rect">
            <a:avLst/>
          </a:prstGeom>
        </p:spPr>
      </p:pic>
    </p:spTree>
    <p:extLst>
      <p:ext uri="{BB962C8B-B14F-4D97-AF65-F5344CB8AC3E}">
        <p14:creationId xmlns:p14="http://schemas.microsoft.com/office/powerpoint/2010/main" xmlns="" val="36041702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Graphical user interface&#10;&#10;Description automatically generated">
            <a:extLst>
              <a:ext uri="{FF2B5EF4-FFF2-40B4-BE49-F238E27FC236}">
                <a16:creationId xmlns:a16="http://schemas.microsoft.com/office/drawing/2014/main" xmlns="" id="{A6A7A1FC-1F76-4602-A946-CB5C9EB2B8E2}"/>
              </a:ext>
            </a:extLst>
          </p:cNvPr>
          <p:cNvPicPr>
            <a:picLocks noChangeAspect="1"/>
          </p:cNvPicPr>
          <p:nvPr/>
        </p:nvPicPr>
        <p:blipFill rotWithShape="1">
          <a:blip r:embed="rId2"/>
          <a:srcRect l="6882" t="26978" r="47571" b="21583"/>
          <a:stretch/>
        </p:blipFill>
        <p:spPr>
          <a:xfrm>
            <a:off x="1641362" y="981733"/>
            <a:ext cx="6525133" cy="550921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3" name="TextBox 2">
            <a:extLst>
              <a:ext uri="{FF2B5EF4-FFF2-40B4-BE49-F238E27FC236}">
                <a16:creationId xmlns:a16="http://schemas.microsoft.com/office/drawing/2014/main" xmlns="" id="{ADD3D371-4BCA-4E98-9A11-A2C7AFDFBDA9}"/>
              </a:ext>
            </a:extLst>
          </p:cNvPr>
          <p:cNvSpPr txBox="1"/>
          <p:nvPr/>
        </p:nvSpPr>
        <p:spPr>
          <a:xfrm>
            <a:off x="2074210" y="3809672"/>
            <a:ext cx="200164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(8)</a:t>
            </a:r>
            <a:endParaRPr lang="en-GB" dirty="0"/>
          </a:p>
          <a:p>
            <a:endParaRPr lang="en-GB" dirty="0"/>
          </a:p>
          <a:p>
            <a:endParaRPr lang="en-GB" dirty="0"/>
          </a:p>
          <a:p>
            <a:endParaRPr lang="en-GB" dirty="0"/>
          </a:p>
          <a:p>
            <a:endParaRPr lang="en-GB" dirty="0"/>
          </a:p>
          <a:p>
            <a:r>
              <a:rPr lang="en-GB"/>
              <a:t>                             (12)</a:t>
            </a:r>
            <a:endParaRPr lang="en-GB" dirty="0"/>
          </a:p>
        </p:txBody>
      </p:sp>
      <p:sp>
        <p:nvSpPr>
          <p:cNvPr id="4" name="TextBox 3">
            <a:extLst>
              <a:ext uri="{FF2B5EF4-FFF2-40B4-BE49-F238E27FC236}">
                <a16:creationId xmlns:a16="http://schemas.microsoft.com/office/drawing/2014/main" xmlns="" id="{F9CDD2D3-9E4A-419C-A18D-1AA0AD61CABA}"/>
              </a:ext>
            </a:extLst>
          </p:cNvPr>
          <p:cNvSpPr txBox="1"/>
          <p:nvPr/>
        </p:nvSpPr>
        <p:spPr>
          <a:xfrm>
            <a:off x="3434893" y="2812172"/>
            <a:ext cx="4782479"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(4)                                                      (9)</a:t>
            </a:r>
          </a:p>
          <a:p>
            <a:endParaRPr lang="en-GB" dirty="0"/>
          </a:p>
          <a:p>
            <a:endParaRPr lang="en-GB" dirty="0"/>
          </a:p>
          <a:p>
            <a:endParaRPr lang="en-GB" dirty="0"/>
          </a:p>
          <a:p>
            <a:r>
              <a:rPr lang="en-GB"/>
              <a:t>                              (10)                                               </a:t>
            </a:r>
            <a:r>
              <a:rPr lang="en-GB" dirty="0"/>
              <a:t>    </a:t>
            </a:r>
          </a:p>
          <a:p>
            <a:endParaRPr lang="en-GB" dirty="0"/>
          </a:p>
          <a:p>
            <a:endParaRPr lang="en-GB" dirty="0"/>
          </a:p>
          <a:p>
            <a:endParaRPr lang="en-GB" dirty="0"/>
          </a:p>
          <a:p>
            <a:r>
              <a:rPr lang="en-GB"/>
              <a:t>                                                       (11)</a:t>
            </a:r>
          </a:p>
          <a:p>
            <a:endParaRPr lang="en-GB" dirty="0"/>
          </a:p>
          <a:p>
            <a:r>
              <a:rPr lang="en-GB" dirty="0"/>
              <a:t>                                        </a:t>
            </a:r>
          </a:p>
        </p:txBody>
      </p:sp>
      <p:sp>
        <p:nvSpPr>
          <p:cNvPr id="5" name="TextBox 4">
            <a:extLst>
              <a:ext uri="{FF2B5EF4-FFF2-40B4-BE49-F238E27FC236}">
                <a16:creationId xmlns:a16="http://schemas.microsoft.com/office/drawing/2014/main" xmlns="" id="{B43119C5-EE8A-49F6-AF1C-F16004331407}"/>
              </a:ext>
            </a:extLst>
          </p:cNvPr>
          <p:cNvSpPr txBox="1"/>
          <p:nvPr/>
        </p:nvSpPr>
        <p:spPr>
          <a:xfrm>
            <a:off x="5278442" y="6057490"/>
            <a:ext cx="277526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(13)                                       (11)</a:t>
            </a:r>
          </a:p>
        </p:txBody>
      </p:sp>
      <p:sp>
        <p:nvSpPr>
          <p:cNvPr id="6" name="TextBox 5">
            <a:extLst>
              <a:ext uri="{FF2B5EF4-FFF2-40B4-BE49-F238E27FC236}">
                <a16:creationId xmlns:a16="http://schemas.microsoft.com/office/drawing/2014/main" xmlns="" id="{114DB5D7-1EA6-4D8B-9DF2-2FAAA0BD2D0C}"/>
              </a:ext>
            </a:extLst>
          </p:cNvPr>
          <p:cNvSpPr txBox="1"/>
          <p:nvPr/>
        </p:nvSpPr>
        <p:spPr>
          <a:xfrm>
            <a:off x="7384373" y="4223757"/>
            <a:ext cx="503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a:t>(10)</a:t>
            </a:r>
            <a:endParaRPr lang="en-GB" dirty="0"/>
          </a:p>
        </p:txBody>
      </p:sp>
      <p:sp>
        <p:nvSpPr>
          <p:cNvPr id="7" name="TextBox 6">
            <a:extLst>
              <a:ext uri="{FF2B5EF4-FFF2-40B4-BE49-F238E27FC236}">
                <a16:creationId xmlns:a16="http://schemas.microsoft.com/office/drawing/2014/main" xmlns="" id="{B8FDAB81-2CBA-47E7-9F3C-7AC9B0A473B3}"/>
              </a:ext>
            </a:extLst>
          </p:cNvPr>
          <p:cNvSpPr txBox="1"/>
          <p:nvPr/>
        </p:nvSpPr>
        <p:spPr>
          <a:xfrm>
            <a:off x="551330" y="349624"/>
            <a:ext cx="3052482"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b="1" i="1" u="sng">
                <a:latin typeface="Bookman Old Style"/>
              </a:rPr>
              <a:t>Conversion Tree</a:t>
            </a:r>
            <a:endParaRPr lang="en-GB" sz="2800" b="1" i="1" u="sng" dirty="0">
              <a:latin typeface="Bookman Old Style"/>
            </a:endParaRPr>
          </a:p>
        </p:txBody>
      </p:sp>
    </p:spTree>
    <p:extLst>
      <p:ext uri="{BB962C8B-B14F-4D97-AF65-F5344CB8AC3E}">
        <p14:creationId xmlns:p14="http://schemas.microsoft.com/office/powerpoint/2010/main" xmlns="" val="22091494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8E2C00-2A8C-9547-95EE-D757165302B8}"/>
              </a:ext>
            </a:extLst>
          </p:cNvPr>
          <p:cNvSpPr>
            <a:spLocks noGrp="1"/>
          </p:cNvSpPr>
          <p:nvPr>
            <p:ph type="title"/>
          </p:nvPr>
        </p:nvSpPr>
        <p:spPr/>
        <p:txBody>
          <a:bodyPr/>
          <a:lstStyle/>
          <a:p>
            <a:r>
              <a:rPr lang="en-GB" dirty="0">
                <a:solidFill>
                  <a:schemeClr val="accent4"/>
                </a:solidFill>
              </a:rPr>
              <a:t>What is DAC?</a:t>
            </a:r>
            <a:endParaRPr lang="en-US" dirty="0">
              <a:solidFill>
                <a:schemeClr val="accent4"/>
              </a:solidFill>
            </a:endParaRPr>
          </a:p>
        </p:txBody>
      </p:sp>
      <p:sp>
        <p:nvSpPr>
          <p:cNvPr id="3" name="Content Placeholder 2">
            <a:extLst>
              <a:ext uri="{FF2B5EF4-FFF2-40B4-BE49-F238E27FC236}">
                <a16:creationId xmlns="" xmlns:a16="http://schemas.microsoft.com/office/drawing/2014/main" id="{D06277A6-DFD2-894E-B31B-FD0B7E554E88}"/>
              </a:ext>
            </a:extLst>
          </p:cNvPr>
          <p:cNvSpPr>
            <a:spLocks noGrp="1"/>
          </p:cNvSpPr>
          <p:nvPr>
            <p:ph idx="1"/>
          </p:nvPr>
        </p:nvSpPr>
        <p:spPr>
          <a:xfrm>
            <a:off x="714348" y="1214422"/>
            <a:ext cx="7772401" cy="1643074"/>
          </a:xfrm>
        </p:spPr>
        <p:txBody>
          <a:bodyPr>
            <a:normAutofit/>
          </a:bodyPr>
          <a:lstStyle/>
          <a:p>
            <a:r>
              <a:rPr lang="en-GB" sz="2400" b="1" dirty="0"/>
              <a:t>DIGITAL TO ANALOG CONVERTER  -  n-bit digital input combined with reference voltage is given as input.  It converts digital input into </a:t>
            </a:r>
            <a:r>
              <a:rPr lang="en-GB" sz="2400" b="1" dirty="0" err="1"/>
              <a:t>analog</a:t>
            </a:r>
            <a:r>
              <a:rPr lang="en-GB" sz="2400" b="1" dirty="0"/>
              <a:t> signal it can be either voltage or current.</a:t>
            </a:r>
          </a:p>
          <a:p>
            <a:endParaRPr lang="en-US" sz="2400" dirty="0"/>
          </a:p>
        </p:txBody>
      </p:sp>
      <p:pic>
        <p:nvPicPr>
          <p:cNvPr id="4" name="Picture 4">
            <a:extLst>
              <a:ext uri="{FF2B5EF4-FFF2-40B4-BE49-F238E27FC236}">
                <a16:creationId xmlns="" xmlns:a16="http://schemas.microsoft.com/office/drawing/2014/main" id="{3A787B74-099E-7248-A54C-B614AE327F2E}"/>
              </a:ext>
            </a:extLst>
          </p:cNvPr>
          <p:cNvPicPr>
            <a:picLocks noChangeAspect="1"/>
          </p:cNvPicPr>
          <p:nvPr/>
        </p:nvPicPr>
        <p:blipFill>
          <a:blip r:embed="rId2"/>
          <a:stretch>
            <a:fillRect/>
          </a:stretch>
        </p:blipFill>
        <p:spPr>
          <a:xfrm>
            <a:off x="1857356" y="2928934"/>
            <a:ext cx="5929354" cy="1818723"/>
          </a:xfrm>
          <a:prstGeom prst="rect">
            <a:avLst/>
          </a:prstGeom>
        </p:spPr>
      </p:pic>
      <p:sp>
        <p:nvSpPr>
          <p:cNvPr id="5" name="Rectangle 4"/>
          <p:cNvSpPr/>
          <p:nvPr/>
        </p:nvSpPr>
        <p:spPr>
          <a:xfrm>
            <a:off x="714348" y="4929198"/>
            <a:ext cx="6929486" cy="1214446"/>
          </a:xfrm>
          <a:prstGeom prst="rect">
            <a:avLst/>
          </a:prstGeom>
        </p:spPr>
        <p:txBody>
          <a:bodyPr wrap="square">
            <a:spAutoFit/>
          </a:bodyPr>
          <a:lstStyle/>
          <a:p>
            <a:r>
              <a:rPr lang="en-GB" sz="2400" b="1" dirty="0" smtClean="0"/>
              <a:t>2 TYPES OF DAC:</a:t>
            </a:r>
          </a:p>
          <a:p>
            <a:r>
              <a:rPr lang="en-GB" b="1" dirty="0" smtClean="0"/>
              <a:t>   1. </a:t>
            </a:r>
            <a:r>
              <a:rPr lang="en-GB" sz="2400" b="1" dirty="0" smtClean="0"/>
              <a:t>Weighted Resistor DAC</a:t>
            </a:r>
          </a:p>
          <a:p>
            <a:r>
              <a:rPr lang="en-GB" sz="2400" b="1" dirty="0" smtClean="0"/>
              <a:t>   2. R-2R Ladder DAC</a:t>
            </a:r>
            <a:endParaRPr lang="en-GB" sz="2400" b="1" dirty="0"/>
          </a:p>
        </p:txBody>
      </p:sp>
    </p:spTree>
    <p:extLst>
      <p:ext uri="{BB962C8B-B14F-4D97-AF65-F5344CB8AC3E}">
        <p14:creationId xmlns="" xmlns:p14="http://schemas.microsoft.com/office/powerpoint/2010/main" val="748113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1" descr="Timeline&#10;&#10;Description automatically generated">
            <a:extLst>
              <a:ext uri="{FF2B5EF4-FFF2-40B4-BE49-F238E27FC236}">
                <a16:creationId xmlns:a16="http://schemas.microsoft.com/office/drawing/2014/main" xmlns="" id="{957D7928-555E-4762-9D65-C3222C061C01}"/>
              </a:ext>
            </a:extLst>
          </p:cNvPr>
          <p:cNvPicPr>
            <a:picLocks noChangeAspect="1"/>
          </p:cNvPicPr>
          <p:nvPr/>
        </p:nvPicPr>
        <p:blipFill rotWithShape="1">
          <a:blip r:embed="rId2"/>
          <a:srcRect l="12304" t="27323" r="40459" b="24349"/>
          <a:stretch/>
        </p:blipFill>
        <p:spPr>
          <a:xfrm>
            <a:off x="1347904" y="1430842"/>
            <a:ext cx="6496238" cy="4971793"/>
          </a:xfrm>
          <a:prstGeom prst="rect">
            <a:avLst/>
          </a:prstGeom>
        </p:spPr>
      </p:pic>
      <p:pic>
        <p:nvPicPr>
          <p:cNvPr id="12" name="Picture 12" descr="Graphical user interface&#10;&#10;Description automatically generated">
            <a:extLst>
              <a:ext uri="{FF2B5EF4-FFF2-40B4-BE49-F238E27FC236}">
                <a16:creationId xmlns:a16="http://schemas.microsoft.com/office/drawing/2014/main" xmlns="" id="{3BC57DC1-D7EF-415B-B2B9-3CD64FCB39F2}"/>
              </a:ext>
            </a:extLst>
          </p:cNvPr>
          <p:cNvPicPr>
            <a:picLocks noChangeAspect="1"/>
          </p:cNvPicPr>
          <p:nvPr/>
        </p:nvPicPr>
        <p:blipFill rotWithShape="1">
          <a:blip r:embed="rId3" cstate="print"/>
          <a:srcRect l="53559" t="44910" r="36610" b="50898"/>
          <a:stretch/>
        </p:blipFill>
        <p:spPr>
          <a:xfrm>
            <a:off x="2400300" y="4887719"/>
            <a:ext cx="202256" cy="64681"/>
          </a:xfrm>
          <a:prstGeom prst="rect">
            <a:avLst/>
          </a:prstGeom>
        </p:spPr>
      </p:pic>
      <p:pic>
        <p:nvPicPr>
          <p:cNvPr id="13" name="Picture 13" descr="Graphical user interface&#10;&#10;Description automatically generated">
            <a:extLst>
              <a:ext uri="{FF2B5EF4-FFF2-40B4-BE49-F238E27FC236}">
                <a16:creationId xmlns:a16="http://schemas.microsoft.com/office/drawing/2014/main" xmlns="" id="{B7C1DA9F-24D4-47D5-802A-93CCF87775A4}"/>
              </a:ext>
            </a:extLst>
          </p:cNvPr>
          <p:cNvPicPr>
            <a:picLocks noChangeAspect="1"/>
          </p:cNvPicPr>
          <p:nvPr/>
        </p:nvPicPr>
        <p:blipFill rotWithShape="1">
          <a:blip r:embed="rId4"/>
          <a:srcRect l="54576" t="49715" r="40000" b="45509"/>
          <a:stretch/>
        </p:blipFill>
        <p:spPr>
          <a:xfrm>
            <a:off x="3306337" y="4887953"/>
            <a:ext cx="313707" cy="259543"/>
          </a:xfrm>
          <a:prstGeom prst="rect">
            <a:avLst/>
          </a:prstGeom>
        </p:spPr>
      </p:pic>
      <p:sp>
        <p:nvSpPr>
          <p:cNvPr id="14" name="TextBox 13">
            <a:extLst>
              <a:ext uri="{FF2B5EF4-FFF2-40B4-BE49-F238E27FC236}">
                <a16:creationId xmlns:a16="http://schemas.microsoft.com/office/drawing/2014/main" xmlns="" id="{BA7330A6-2FF0-43EC-BA35-9DFE46BC5B32}"/>
              </a:ext>
            </a:extLst>
          </p:cNvPr>
          <p:cNvSpPr txBox="1"/>
          <p:nvPr/>
        </p:nvSpPr>
        <p:spPr>
          <a:xfrm>
            <a:off x="642910" y="357166"/>
            <a:ext cx="2057400"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i="1" u="sng" dirty="0">
                <a:latin typeface="Bookman Old Style"/>
              </a:rPr>
              <a:t>Time Domain</a:t>
            </a:r>
          </a:p>
        </p:txBody>
      </p:sp>
    </p:spTree>
    <p:extLst>
      <p:ext uri="{BB962C8B-B14F-4D97-AF65-F5344CB8AC3E}">
        <p14:creationId xmlns:p14="http://schemas.microsoft.com/office/powerpoint/2010/main" xmlns="" val="13180761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AA1C235A-6AD0-4824-83D4-8DF23D47B8AF}"/>
              </a:ext>
            </a:extLst>
          </p:cNvPr>
          <p:cNvSpPr txBox="1"/>
          <p:nvPr/>
        </p:nvSpPr>
        <p:spPr>
          <a:xfrm>
            <a:off x="623075" y="1341865"/>
            <a:ext cx="8343899" cy="26366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dirty="0">
                <a:latin typeface="Century Schoolbook"/>
              </a:rPr>
              <a:t>Conversion Time : (Independent of the input voltage)</a:t>
            </a:r>
          </a:p>
          <a:p>
            <a:r>
              <a:rPr lang="en-GB" dirty="0"/>
              <a:t>              </a:t>
            </a:r>
          </a:p>
          <a:p>
            <a:r>
              <a:rPr lang="en-GB" dirty="0"/>
              <a:t>                    T</a:t>
            </a:r>
            <a:r>
              <a:rPr lang="en-GB" baseline="-25000" dirty="0"/>
              <a:t>c</a:t>
            </a:r>
            <a:r>
              <a:rPr lang="en-GB" dirty="0"/>
              <a:t> = N     T</a:t>
            </a:r>
            <a:r>
              <a:rPr lang="en-GB" baseline="-25000" dirty="0"/>
              <a:t>CLK</a:t>
            </a:r>
          </a:p>
          <a:p>
            <a:endParaRPr lang="en-GB" baseline="-25000" dirty="0"/>
          </a:p>
          <a:p>
            <a:endParaRPr lang="en-GB" baseline="-25000" dirty="0"/>
          </a:p>
          <a:p>
            <a:r>
              <a:rPr lang="en-GB" sz="2800" baseline="-25000" dirty="0">
                <a:latin typeface="Century Schoolbook"/>
              </a:rPr>
              <a:t>Resolution</a:t>
            </a:r>
            <a:r>
              <a:rPr lang="en-GB" sz="2400" baseline="-25000" dirty="0">
                <a:latin typeface="Century Schoolbook"/>
              </a:rPr>
              <a:t> : Up to 20 bits (Eg.ADS8900B)</a:t>
            </a:r>
          </a:p>
          <a:p>
            <a:endParaRPr lang="en-GB" sz="2400" baseline="-25000" dirty="0">
              <a:latin typeface="Century Schoolbook"/>
            </a:endParaRPr>
          </a:p>
          <a:p>
            <a:r>
              <a:rPr lang="en-GB" sz="2800" baseline="-25000" dirty="0">
                <a:latin typeface="Century Schoolbook"/>
              </a:rPr>
              <a:t>Conversion Speed</a:t>
            </a:r>
            <a:r>
              <a:rPr lang="en-GB" sz="2400" baseline="-25000" dirty="0">
                <a:latin typeface="Century Schoolbook"/>
              </a:rPr>
              <a:t> : Up to 10 Mega Samples per Second(MSPS)</a:t>
            </a:r>
          </a:p>
          <a:p>
            <a:r>
              <a:rPr lang="en-GB" sz="2400" baseline="-25000" dirty="0">
                <a:latin typeface="Century Schoolbook"/>
              </a:rPr>
              <a:t>                           (Eg.LTC2368)</a:t>
            </a:r>
          </a:p>
          <a:p>
            <a:r>
              <a:rPr lang="en-GB" sz="2400" baseline="-25000" dirty="0">
                <a:latin typeface="Century Schoolbook"/>
              </a:rPr>
              <a:t>               </a:t>
            </a:r>
          </a:p>
        </p:txBody>
      </p:sp>
      <p:sp>
        <p:nvSpPr>
          <p:cNvPr id="3" name="Multiplication Sign 2">
            <a:extLst>
              <a:ext uri="{FF2B5EF4-FFF2-40B4-BE49-F238E27FC236}">
                <a16:creationId xmlns:a16="http://schemas.microsoft.com/office/drawing/2014/main" xmlns="" id="{448B3694-6F56-47C9-83B5-8BDAC9720488}"/>
              </a:ext>
            </a:extLst>
          </p:cNvPr>
          <p:cNvSpPr/>
          <p:nvPr/>
        </p:nvSpPr>
        <p:spPr>
          <a:xfrm>
            <a:off x="2357422" y="1928802"/>
            <a:ext cx="146360" cy="269489"/>
          </a:xfrm>
          <a:prstGeom prst="mathMultiply">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xmlns="" val="18132584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E9E184A-D2ED-4C5B-880A-F197659A4B17}"/>
              </a:ext>
            </a:extLst>
          </p:cNvPr>
          <p:cNvSpPr>
            <a:spLocks noGrp="1"/>
          </p:cNvSpPr>
          <p:nvPr>
            <p:ph type="title"/>
          </p:nvPr>
        </p:nvSpPr>
        <p:spPr>
          <a:xfrm>
            <a:off x="500034" y="571480"/>
            <a:ext cx="7775563" cy="848477"/>
          </a:xfrm>
        </p:spPr>
        <p:txBody>
          <a:bodyPr>
            <a:normAutofit/>
          </a:bodyPr>
          <a:lstStyle/>
          <a:p>
            <a:pPr algn="l"/>
            <a:r>
              <a:rPr lang="en-GB" sz="3200" b="1" i="1" u="sng" dirty="0">
                <a:latin typeface="Book Antiqua"/>
                <a:cs typeface="Calibri"/>
              </a:rPr>
              <a:t>ADVANTAGES</a:t>
            </a:r>
            <a:r>
              <a:rPr lang="en-GB" sz="3200" b="1" i="1" u="sng" dirty="0">
                <a:latin typeface="Book Antiqua"/>
              </a:rPr>
              <a:t>  OF  </a:t>
            </a:r>
            <a:r>
              <a:rPr lang="en-GB" sz="3200" b="1" i="1" u="sng" dirty="0" smtClean="0">
                <a:latin typeface="Book Antiqua"/>
              </a:rPr>
              <a:t>SAR</a:t>
            </a:r>
            <a:r>
              <a:rPr lang="en-GB" sz="3200" b="1" i="1" u="sng" dirty="0">
                <a:latin typeface="Book Antiqua"/>
              </a:rPr>
              <a:t>  ADC</a:t>
            </a:r>
            <a:r>
              <a:rPr lang="en-GB" sz="3200" b="1" dirty="0">
                <a:latin typeface="Book Antiqua"/>
              </a:rPr>
              <a:t> :</a:t>
            </a:r>
          </a:p>
        </p:txBody>
      </p:sp>
      <p:sp>
        <p:nvSpPr>
          <p:cNvPr id="4" name="Content Placeholder 3"/>
          <p:cNvSpPr>
            <a:spLocks noGrp="1"/>
          </p:cNvSpPr>
          <p:nvPr>
            <p:ph idx="1"/>
          </p:nvPr>
        </p:nvSpPr>
        <p:spPr/>
        <p:txBody>
          <a:bodyPr>
            <a:normAutofit lnSpcReduction="10000"/>
          </a:bodyPr>
          <a:lstStyle/>
          <a:p>
            <a:r>
              <a:rPr lang="en-US" dirty="0" smtClean="0"/>
              <a:t>High Accuracy</a:t>
            </a:r>
          </a:p>
          <a:p>
            <a:pPr lvl="0"/>
            <a:r>
              <a:rPr lang="en-US" dirty="0" smtClean="0"/>
              <a:t>It uses very efficient code searching strategy called binary search.</a:t>
            </a:r>
          </a:p>
          <a:p>
            <a:r>
              <a:rPr lang="en-US" dirty="0" smtClean="0"/>
              <a:t>Low latency Time</a:t>
            </a:r>
          </a:p>
          <a:p>
            <a:r>
              <a:rPr lang="en-US" dirty="0" smtClean="0"/>
              <a:t>Easy to use</a:t>
            </a:r>
          </a:p>
          <a:p>
            <a:pPr>
              <a:buNone/>
            </a:pPr>
            <a:r>
              <a:rPr lang="en-US" b="1" u="sng" dirty="0" smtClean="0">
                <a:latin typeface="Book Antiqua" pitchFamily="18" charset="0"/>
              </a:rPr>
              <a:t>Drawbacks </a:t>
            </a:r>
            <a:r>
              <a:rPr lang="en-GB" b="1" i="1" u="sng" dirty="0" smtClean="0">
                <a:latin typeface="Book Antiqua" pitchFamily="18" charset="0"/>
              </a:rPr>
              <a:t>OF  SAR  ADC</a:t>
            </a:r>
            <a:r>
              <a:rPr lang="en-GB" b="1" u="sng" dirty="0" smtClean="0">
                <a:latin typeface="Book Antiqua" pitchFamily="18" charset="0"/>
              </a:rPr>
              <a:t> :</a:t>
            </a:r>
            <a:endParaRPr lang="en-US" b="1" u="sng" dirty="0" smtClean="0">
              <a:latin typeface="Book Antiqua" pitchFamily="18" charset="0"/>
            </a:endParaRPr>
          </a:p>
          <a:p>
            <a:r>
              <a:rPr lang="en-IN" dirty="0" smtClean="0"/>
              <a:t>Design complexity</a:t>
            </a:r>
          </a:p>
          <a:p>
            <a:r>
              <a:rPr lang="en-IN" dirty="0" smtClean="0"/>
              <a:t>cost of production.</a:t>
            </a:r>
            <a:endParaRPr lang="en-US" dirty="0" smtClean="0"/>
          </a:p>
          <a:p>
            <a:endParaRPr lang="en-US" dirty="0" smtClean="0"/>
          </a:p>
          <a:p>
            <a:endParaRPr lang="en-IN" dirty="0"/>
          </a:p>
        </p:txBody>
      </p:sp>
      <p:sp>
        <p:nvSpPr>
          <p:cNvPr id="12" name="Rectangle 11"/>
          <p:cNvSpPr/>
          <p:nvPr/>
        </p:nvSpPr>
        <p:spPr>
          <a:xfrm>
            <a:off x="1168502" y="3771051"/>
            <a:ext cx="2474804" cy="22945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0" name="Rectangle 9"/>
          <p:cNvSpPr/>
          <p:nvPr/>
        </p:nvSpPr>
        <p:spPr>
          <a:xfrm>
            <a:off x="5444446" y="3771051"/>
            <a:ext cx="2474804" cy="22945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Tree>
    <p:extLst>
      <p:ext uri="{BB962C8B-B14F-4D97-AF65-F5344CB8AC3E}">
        <p14:creationId xmlns:p14="http://schemas.microsoft.com/office/powerpoint/2010/main" xmlns="" val="22304375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Need for single slope and Dual slope ADC</a:t>
            </a:r>
            <a:endParaRPr lang="en-IN" dirty="0"/>
          </a:p>
        </p:txBody>
      </p:sp>
      <p:pic>
        <p:nvPicPr>
          <p:cNvPr id="45058" name="Picture 2"/>
          <p:cNvPicPr>
            <a:picLocks noGrp="1" noChangeAspect="1" noChangeArrowheads="1"/>
          </p:cNvPicPr>
          <p:nvPr>
            <p:ph idx="1"/>
          </p:nvPr>
        </p:nvPicPr>
        <p:blipFill>
          <a:blip r:embed="rId2"/>
          <a:srcRect/>
          <a:stretch>
            <a:fillRect/>
          </a:stretch>
        </p:blipFill>
        <p:spPr bwMode="auto">
          <a:xfrm>
            <a:off x="714348" y="1500174"/>
            <a:ext cx="7429552" cy="1928826"/>
          </a:xfrm>
          <a:prstGeom prst="rect">
            <a:avLst/>
          </a:prstGeom>
          <a:noFill/>
          <a:ln w="9525">
            <a:noFill/>
            <a:miter lim="800000"/>
            <a:headEnd/>
            <a:tailEnd/>
          </a:ln>
          <a:effectLst/>
        </p:spPr>
      </p:pic>
      <p:pic>
        <p:nvPicPr>
          <p:cNvPr id="45059" name="Picture 3"/>
          <p:cNvPicPr>
            <a:picLocks noChangeAspect="1" noChangeArrowheads="1"/>
          </p:cNvPicPr>
          <p:nvPr/>
        </p:nvPicPr>
        <p:blipFill>
          <a:blip r:embed="rId3"/>
          <a:srcRect/>
          <a:stretch>
            <a:fillRect/>
          </a:stretch>
        </p:blipFill>
        <p:spPr bwMode="auto">
          <a:xfrm>
            <a:off x="928662" y="3571876"/>
            <a:ext cx="7215238" cy="2071702"/>
          </a:xfrm>
          <a:prstGeom prst="rect">
            <a:avLst/>
          </a:prstGeom>
          <a:noFill/>
          <a:ln w="9525">
            <a:noFill/>
            <a:miter lim="800000"/>
            <a:headEnd/>
            <a:tailEnd/>
          </a:ln>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2"/>
          <p:cNvPicPr>
            <a:picLocks noChangeAspect="1" noChangeArrowheads="1"/>
          </p:cNvPicPr>
          <p:nvPr/>
        </p:nvPicPr>
        <p:blipFill>
          <a:blip r:embed="rId2"/>
          <a:srcRect/>
          <a:stretch>
            <a:fillRect/>
          </a:stretch>
        </p:blipFill>
        <p:spPr bwMode="auto">
          <a:xfrm>
            <a:off x="357158" y="714356"/>
            <a:ext cx="8358245" cy="5000660"/>
          </a:xfrm>
          <a:prstGeom prst="rect">
            <a:avLst/>
          </a:prstGeom>
          <a:noFill/>
          <a:ln w="9525">
            <a:noFill/>
            <a:miter lim="800000"/>
            <a:headEnd/>
            <a:tailEnd/>
          </a:ln>
          <a:effec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 SLOPE ADC</a:t>
            </a:r>
            <a:endParaRPr lang="en-IN" dirty="0"/>
          </a:p>
        </p:txBody>
      </p:sp>
      <p:pic>
        <p:nvPicPr>
          <p:cNvPr id="60418" name="Picture 2"/>
          <p:cNvPicPr>
            <a:picLocks noGrp="1" noChangeAspect="1" noChangeArrowheads="1"/>
          </p:cNvPicPr>
          <p:nvPr>
            <p:ph idx="1"/>
          </p:nvPr>
        </p:nvPicPr>
        <p:blipFill>
          <a:blip r:embed="rId2"/>
          <a:srcRect/>
          <a:stretch>
            <a:fillRect/>
          </a:stretch>
        </p:blipFill>
        <p:spPr bwMode="auto">
          <a:xfrm>
            <a:off x="714348" y="1428736"/>
            <a:ext cx="7643865" cy="4697427"/>
          </a:xfrm>
          <a:prstGeom prst="rect">
            <a:avLst/>
          </a:prstGeom>
          <a:noFill/>
          <a:ln w="9525">
            <a:noFill/>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44B58FB4-9F8C-46C4-97AA-793067987ABA}"/>
              </a:ext>
            </a:extLst>
          </p:cNvPr>
          <p:cNvSpPr txBox="1"/>
          <p:nvPr/>
        </p:nvSpPr>
        <p:spPr>
          <a:xfrm>
            <a:off x="557213" y="304801"/>
            <a:ext cx="7922419" cy="4001095"/>
          </a:xfrm>
          <a:prstGeom prst="rect">
            <a:avLst/>
          </a:prstGeom>
          <a:noFill/>
        </p:spPr>
        <p:txBody>
          <a:bodyPr wrap="square" rtlCol="0">
            <a:spAutoFit/>
          </a:bodyPr>
          <a:lstStyle/>
          <a:p>
            <a:r>
              <a:rPr lang="en-US" sz="2400" dirty="0" smtClean="0">
                <a:latin typeface="Times New Roman" pitchFamily="18" charset="0"/>
                <a:cs typeface="Times New Roman" pitchFamily="18" charset="0"/>
              </a:rPr>
              <a:t>The single slope ADC mainly consists of comparator, Ramp generator, AND gate and Counter</a:t>
            </a:r>
            <a:endParaRPr lang="en-IN" sz="2400" u="sng" dirty="0" smtClean="0">
              <a:latin typeface="BankGothic Md BT" panose="020B0807020203060204" pitchFamily="34" charset="0"/>
            </a:endParaRPr>
          </a:p>
          <a:p>
            <a:r>
              <a:rPr lang="en-IN" sz="2400" u="sng" dirty="0" smtClean="0">
                <a:latin typeface="BankGothic Md BT" panose="020B0807020203060204" pitchFamily="34" charset="0"/>
              </a:rPr>
              <a:t>COMPARATOR</a:t>
            </a:r>
            <a:endParaRPr lang="en-IN" sz="2400" u="sng" dirty="0">
              <a:latin typeface="BankGothic Md BT" panose="020B0807020203060204" pitchFamily="34" charset="0"/>
            </a:endParaRPr>
          </a:p>
          <a:p>
            <a:pPr marL="285750" indent="-285750">
              <a:buFont typeface="Symbol" panose="05050102010706020507" pitchFamily="18" charset="2"/>
              <a:buChar char="Þ"/>
            </a:pPr>
            <a:r>
              <a:rPr lang="en-US" sz="2000" b="0" i="0" dirty="0">
                <a:effectLst/>
                <a:latin typeface="BankGothic Md BT" panose="020B0807020203060204" pitchFamily="34" charset="0"/>
              </a:rPr>
              <a:t>A </a:t>
            </a:r>
            <a:r>
              <a:rPr lang="en-US" sz="2000" b="1" i="0" dirty="0">
                <a:effectLst/>
                <a:latin typeface="BankGothic Md BT" panose="020B0807020203060204" pitchFamily="34" charset="0"/>
              </a:rPr>
              <a:t>comparator</a:t>
            </a:r>
            <a:r>
              <a:rPr lang="en-US" sz="2000" b="0" i="0" dirty="0">
                <a:effectLst/>
                <a:latin typeface="BankGothic Md BT" panose="020B0807020203060204" pitchFamily="34" charset="0"/>
              </a:rPr>
              <a:t> is an electronic circuit, which compares the two inputs that are applied to it and produces an output. The output value of the comparator indicates which of the inputs is greater or lesser</a:t>
            </a:r>
            <a:r>
              <a:rPr lang="en-US" sz="2000" b="0" i="0" dirty="0" smtClean="0">
                <a:effectLst/>
                <a:latin typeface="BankGothic Md BT" panose="020B0807020203060204" pitchFamily="34" charset="0"/>
              </a:rPr>
              <a:t>.</a:t>
            </a:r>
            <a:endParaRPr lang="en-US" sz="2000" b="0" i="0" dirty="0">
              <a:effectLst/>
              <a:latin typeface="BankGothic Md BT" panose="020B0807020203060204" pitchFamily="34" charset="0"/>
            </a:endParaRPr>
          </a:p>
          <a:p>
            <a:pPr marL="285750" indent="-285750">
              <a:buFont typeface="Symbol" panose="05050102010706020507" pitchFamily="18" charset="2"/>
              <a:buChar char="Þ"/>
            </a:pPr>
            <a:r>
              <a:rPr lang="en-US" sz="2000" dirty="0" smtClean="0">
                <a:latin typeface="BankGothic Md BT" panose="020B0807020203060204" pitchFamily="34" charset="0"/>
              </a:rPr>
              <a:t>In single slope ADC, the input voltage is given to the non inverting terminal, the ramp generator output(</a:t>
            </a:r>
            <a:r>
              <a:rPr lang="en-US" sz="2000" dirty="0" err="1" smtClean="0">
                <a:latin typeface="BankGothic Md BT" panose="020B0807020203060204" pitchFamily="34" charset="0"/>
              </a:rPr>
              <a:t>Vref</a:t>
            </a:r>
            <a:r>
              <a:rPr lang="en-US" sz="2000" dirty="0" smtClean="0">
                <a:latin typeface="BankGothic Md BT" panose="020B0807020203060204" pitchFamily="34" charset="0"/>
              </a:rPr>
              <a:t>) is given to the inverting input, For non </a:t>
            </a:r>
            <a:r>
              <a:rPr lang="en-US" sz="2000" dirty="0">
                <a:latin typeface="BankGothic Md BT" panose="020B0807020203060204" pitchFamily="34" charset="0"/>
              </a:rPr>
              <a:t>inverting </a:t>
            </a:r>
            <a:r>
              <a:rPr lang="en-US" sz="2000" dirty="0" smtClean="0">
                <a:latin typeface="BankGothic Md BT" panose="020B0807020203060204" pitchFamily="34" charset="0"/>
              </a:rPr>
              <a:t>comparator,</a:t>
            </a:r>
            <a:endParaRPr lang="en-US" sz="1400" b="0" i="0" dirty="0">
              <a:effectLst/>
              <a:latin typeface="Arial" panose="020B0604020202020204" pitchFamily="34" charset="0"/>
            </a:endParaRPr>
          </a:p>
          <a:p>
            <a:endParaRPr lang="en-US" sz="1400" dirty="0">
              <a:latin typeface="Arial" panose="020B0604020202020204" pitchFamily="34" charset="0"/>
            </a:endParaRPr>
          </a:p>
          <a:p>
            <a:endParaRPr lang="en-US" sz="1400" b="0" i="0" dirty="0">
              <a:effectLst/>
              <a:latin typeface="Arial" panose="020B0604020202020204" pitchFamily="34" charset="0"/>
            </a:endParaRPr>
          </a:p>
          <a:p>
            <a:endParaRPr lang="en-IN" sz="1400" dirty="0"/>
          </a:p>
        </p:txBody>
      </p:sp>
      <p:graphicFrame>
        <p:nvGraphicFramePr>
          <p:cNvPr id="6" name="Table 6">
            <a:extLst>
              <a:ext uri="{FF2B5EF4-FFF2-40B4-BE49-F238E27FC236}">
                <a16:creationId xmlns:a16="http://schemas.microsoft.com/office/drawing/2014/main" xmlns="" id="{6BEEDDAA-E439-4929-A502-3A35903E8EFC}"/>
              </a:ext>
            </a:extLst>
          </p:cNvPr>
          <p:cNvGraphicFramePr>
            <a:graphicFrameLocks noGrp="1"/>
          </p:cNvGraphicFramePr>
          <p:nvPr>
            <p:extLst>
              <p:ext uri="{D42A27DB-BD31-4B8C-83A1-F6EECF244321}">
                <p14:modId xmlns:p14="http://schemas.microsoft.com/office/powerpoint/2010/main" xmlns="" val="1103520851"/>
              </p:ext>
            </p:extLst>
          </p:nvPr>
        </p:nvGraphicFramePr>
        <p:xfrm>
          <a:off x="1500166" y="3857628"/>
          <a:ext cx="5698332" cy="1737360"/>
        </p:xfrm>
        <a:graphic>
          <a:graphicData uri="http://schemas.openxmlformats.org/drawingml/2006/table">
            <a:tbl>
              <a:tblPr firstRow="1" bandRow="1">
                <a:tableStyleId>{5C22544A-7EE6-4342-B048-85BDC9FD1C3A}</a:tableStyleId>
              </a:tblPr>
              <a:tblGrid>
                <a:gridCol w="2812256">
                  <a:extLst>
                    <a:ext uri="{9D8B030D-6E8A-4147-A177-3AD203B41FA5}">
                      <a16:colId xmlns:a16="http://schemas.microsoft.com/office/drawing/2014/main" xmlns="" val="3228440331"/>
                    </a:ext>
                  </a:extLst>
                </a:gridCol>
                <a:gridCol w="2886076">
                  <a:extLst>
                    <a:ext uri="{9D8B030D-6E8A-4147-A177-3AD203B41FA5}">
                      <a16:colId xmlns:a16="http://schemas.microsoft.com/office/drawing/2014/main" xmlns="" val="3136195482"/>
                    </a:ext>
                  </a:extLst>
                </a:gridCol>
              </a:tblGrid>
              <a:tr h="562451">
                <a:tc>
                  <a:txBody>
                    <a:bodyPr/>
                    <a:lstStyle/>
                    <a:p>
                      <a:r>
                        <a:rPr lang="en-IN" dirty="0"/>
                        <a:t>      INPUT AND REFERENCE VOLTAGE</a:t>
                      </a:r>
                    </a:p>
                  </a:txBody>
                  <a:tcPr marL="68580" marR="68580"/>
                </a:tc>
                <a:tc>
                  <a:txBody>
                    <a:bodyPr/>
                    <a:lstStyle/>
                    <a:p>
                      <a:r>
                        <a:rPr lang="en-IN" dirty="0"/>
                        <a:t>         OUTPUT OF THE COMPARATOR</a:t>
                      </a:r>
                    </a:p>
                  </a:txBody>
                  <a:tcPr marL="68580" marR="68580"/>
                </a:tc>
                <a:extLst>
                  <a:ext uri="{0D108BD9-81ED-4DB2-BD59-A6C34878D82A}">
                    <a16:rowId xmlns:a16="http://schemas.microsoft.com/office/drawing/2014/main" xmlns="" val="2101453077"/>
                  </a:ext>
                </a:extLst>
              </a:tr>
              <a:tr h="350044">
                <a:tc>
                  <a:txBody>
                    <a:bodyPr/>
                    <a:lstStyle/>
                    <a:p>
                      <a:r>
                        <a:rPr lang="en-IN" dirty="0"/>
                        <a:t>                            Vin&gt; V ref</a:t>
                      </a:r>
                    </a:p>
                  </a:txBody>
                  <a:tcPr marL="68580" marR="68580"/>
                </a:tc>
                <a:tc>
                  <a:txBody>
                    <a:bodyPr/>
                    <a:lstStyle/>
                    <a:p>
                      <a:r>
                        <a:rPr lang="en-IN" dirty="0"/>
                        <a:t>                                   1</a:t>
                      </a:r>
                    </a:p>
                  </a:txBody>
                  <a:tcPr marL="68580" marR="68580"/>
                </a:tc>
                <a:extLst>
                  <a:ext uri="{0D108BD9-81ED-4DB2-BD59-A6C34878D82A}">
                    <a16:rowId xmlns:a16="http://schemas.microsoft.com/office/drawing/2014/main" xmlns="" val="2612917069"/>
                  </a:ext>
                </a:extLst>
              </a:tr>
              <a:tr h="350044">
                <a:tc>
                  <a:txBody>
                    <a:bodyPr/>
                    <a:lstStyle/>
                    <a:p>
                      <a:r>
                        <a:rPr lang="en-IN" dirty="0"/>
                        <a:t>                            Vin&lt; V ref</a:t>
                      </a:r>
                    </a:p>
                  </a:txBody>
                  <a:tcPr marL="68580" marR="68580"/>
                </a:tc>
                <a:tc>
                  <a:txBody>
                    <a:bodyPr/>
                    <a:lstStyle/>
                    <a:p>
                      <a:r>
                        <a:rPr lang="en-IN" dirty="0"/>
                        <a:t>                                   0</a:t>
                      </a:r>
                    </a:p>
                  </a:txBody>
                  <a:tcPr marL="68580" marR="68580"/>
                </a:tc>
                <a:extLst>
                  <a:ext uri="{0D108BD9-81ED-4DB2-BD59-A6C34878D82A}">
                    <a16:rowId xmlns:a16="http://schemas.microsoft.com/office/drawing/2014/main" xmlns="" val="804007346"/>
                  </a:ext>
                </a:extLst>
              </a:tr>
              <a:tr h="350044">
                <a:tc>
                  <a:txBody>
                    <a:bodyPr/>
                    <a:lstStyle/>
                    <a:p>
                      <a:r>
                        <a:rPr lang="en-IN" dirty="0"/>
                        <a:t>                            Vin = V ref</a:t>
                      </a:r>
                    </a:p>
                  </a:txBody>
                  <a:tcPr marL="68580" marR="68580"/>
                </a:tc>
                <a:tc>
                  <a:txBody>
                    <a:bodyPr/>
                    <a:lstStyle/>
                    <a:p>
                      <a:r>
                        <a:rPr lang="en-IN" dirty="0"/>
                        <a:t>                                   0</a:t>
                      </a:r>
                    </a:p>
                  </a:txBody>
                  <a:tcPr marL="68580" marR="68580"/>
                </a:tc>
                <a:extLst>
                  <a:ext uri="{0D108BD9-81ED-4DB2-BD59-A6C34878D82A}">
                    <a16:rowId xmlns:a16="http://schemas.microsoft.com/office/drawing/2014/main" xmlns="" val="3758678409"/>
                  </a:ext>
                </a:extLst>
              </a:tr>
            </a:tbl>
          </a:graphicData>
        </a:graphic>
      </p:graphicFrame>
    </p:spTree>
    <p:extLst>
      <p:ext uri="{BB962C8B-B14F-4D97-AF65-F5344CB8AC3E}">
        <p14:creationId xmlns:p14="http://schemas.microsoft.com/office/powerpoint/2010/main" xmlns="" val="10643233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E2FF4D4-DD32-4F73-BD98-0E4CB1A90437}"/>
              </a:ext>
            </a:extLst>
          </p:cNvPr>
          <p:cNvSpPr txBox="1"/>
          <p:nvPr/>
        </p:nvSpPr>
        <p:spPr>
          <a:xfrm>
            <a:off x="342901" y="285751"/>
            <a:ext cx="8136731" cy="3385542"/>
          </a:xfrm>
          <a:prstGeom prst="rect">
            <a:avLst/>
          </a:prstGeom>
          <a:noFill/>
        </p:spPr>
        <p:txBody>
          <a:bodyPr wrap="square" rtlCol="0">
            <a:spAutoFit/>
          </a:bodyPr>
          <a:lstStyle/>
          <a:p>
            <a:r>
              <a:rPr lang="en-US" sz="2800" u="sng" dirty="0">
                <a:latin typeface="BankGothic Md BT" panose="020B0807020203060204" pitchFamily="34" charset="0"/>
              </a:rPr>
              <a:t>RAMP GENERATOR</a:t>
            </a:r>
          </a:p>
          <a:p>
            <a:endParaRPr lang="en-US" dirty="0"/>
          </a:p>
          <a:p>
            <a:r>
              <a:rPr lang="en-US" sz="2800" b="0" i="0" dirty="0">
                <a:solidFill>
                  <a:srgbClr val="202124"/>
                </a:solidFill>
                <a:effectLst/>
                <a:latin typeface="BankGothic Md BT" panose="020B0807020203060204" pitchFamily="34" charset="0"/>
              </a:rPr>
              <a:t>A </a:t>
            </a:r>
            <a:r>
              <a:rPr lang="en-US" sz="2800" b="1" i="0" dirty="0">
                <a:solidFill>
                  <a:srgbClr val="202124"/>
                </a:solidFill>
                <a:effectLst/>
                <a:latin typeface="BankGothic Md BT" panose="020B0807020203060204" pitchFamily="34" charset="0"/>
              </a:rPr>
              <a:t>ramp generator</a:t>
            </a:r>
            <a:r>
              <a:rPr lang="en-US" sz="2800" b="0" i="0" dirty="0">
                <a:solidFill>
                  <a:srgbClr val="202124"/>
                </a:solidFill>
                <a:effectLst/>
                <a:latin typeface="BankGothic Md BT" panose="020B0807020203060204" pitchFamily="34" charset="0"/>
              </a:rPr>
              <a:t> is a signal </a:t>
            </a:r>
            <a:r>
              <a:rPr lang="en-US" sz="2800" b="1" i="0" dirty="0">
                <a:solidFill>
                  <a:srgbClr val="202124"/>
                </a:solidFill>
                <a:effectLst/>
                <a:latin typeface="BankGothic Md BT" panose="020B0807020203060204" pitchFamily="34" charset="0"/>
              </a:rPr>
              <a:t>generator</a:t>
            </a:r>
            <a:r>
              <a:rPr lang="en-US" sz="2800" b="0" i="0" dirty="0">
                <a:solidFill>
                  <a:srgbClr val="202124"/>
                </a:solidFill>
                <a:effectLst/>
                <a:latin typeface="BankGothic Md BT" panose="020B0807020203060204" pitchFamily="34" charset="0"/>
              </a:rPr>
              <a:t> which generates a </a:t>
            </a:r>
            <a:r>
              <a:rPr lang="en-US" sz="2800" b="1" i="0" dirty="0">
                <a:solidFill>
                  <a:srgbClr val="202124"/>
                </a:solidFill>
                <a:effectLst/>
                <a:latin typeface="BankGothic Md BT" panose="020B0807020203060204" pitchFamily="34" charset="0"/>
              </a:rPr>
              <a:t>ramp</a:t>
            </a:r>
            <a:r>
              <a:rPr lang="en-US" sz="2800" b="0" i="0" dirty="0">
                <a:solidFill>
                  <a:srgbClr val="202124"/>
                </a:solidFill>
                <a:effectLst/>
                <a:latin typeface="BankGothic Md BT" panose="020B0807020203060204" pitchFamily="34" charset="0"/>
              </a:rPr>
              <a:t> waveform. This waveform increases </a:t>
            </a:r>
            <a:r>
              <a:rPr lang="en-US" sz="2800" b="0" i="0" dirty="0" smtClean="0">
                <a:solidFill>
                  <a:srgbClr val="202124"/>
                </a:solidFill>
                <a:effectLst/>
                <a:latin typeface="BankGothic Md BT" panose="020B0807020203060204" pitchFamily="34" charset="0"/>
              </a:rPr>
              <a:t>steadily </a:t>
            </a:r>
            <a:r>
              <a:rPr lang="en-US" sz="2800" b="0" i="0" dirty="0">
                <a:solidFill>
                  <a:srgbClr val="202124"/>
                </a:solidFill>
                <a:effectLst/>
                <a:latin typeface="BankGothic Md BT" panose="020B0807020203060204" pitchFamily="34" charset="0"/>
              </a:rPr>
              <a:t>as the capacitor is being charged until it hits its peak and then decreases even more dramatically as the capacitor is discharged</a:t>
            </a:r>
            <a:endParaRPr lang="en-IN" sz="2800" dirty="0">
              <a:latin typeface="BankGothic Md BT" panose="020B0807020203060204" pitchFamily="34" charset="0"/>
            </a:endParaRPr>
          </a:p>
        </p:txBody>
      </p:sp>
      <p:pic>
        <p:nvPicPr>
          <p:cNvPr id="4" name="Picture 3">
            <a:extLst>
              <a:ext uri="{FF2B5EF4-FFF2-40B4-BE49-F238E27FC236}">
                <a16:creationId xmlns:a16="http://schemas.microsoft.com/office/drawing/2014/main" xmlns="" id="{AC39FFB3-D950-439C-A07C-5EC64254677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314447" y="3429000"/>
            <a:ext cx="3384916" cy="3014656"/>
          </a:xfrm>
          <a:prstGeom prst="rect">
            <a:avLst/>
          </a:prstGeom>
        </p:spPr>
      </p:pic>
    </p:spTree>
    <p:extLst>
      <p:ext uri="{BB962C8B-B14F-4D97-AF65-F5344CB8AC3E}">
        <p14:creationId xmlns:p14="http://schemas.microsoft.com/office/powerpoint/2010/main" xmlns="" val="9566231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42910" y="571480"/>
            <a:ext cx="8143932" cy="4462760"/>
          </a:xfrm>
          <a:prstGeom prst="rect">
            <a:avLst/>
          </a:prstGeom>
          <a:noFill/>
        </p:spPr>
        <p:txBody>
          <a:bodyPr wrap="square" rtlCol="0">
            <a:spAutoFit/>
          </a:bodyPr>
          <a:lstStyle/>
          <a:p>
            <a:pPr>
              <a:buFont typeface="Arial" pitchFamily="34" charset="0"/>
              <a:buChar char="•"/>
            </a:pPr>
            <a:r>
              <a:rPr lang="en-US" dirty="0" smtClean="0"/>
              <a:t> </a:t>
            </a:r>
            <a:r>
              <a:rPr lang="en-US" sz="2400" dirty="0" smtClean="0">
                <a:latin typeface="Times New Roman" pitchFamily="18" charset="0"/>
                <a:cs typeface="Times New Roman" pitchFamily="18" charset="0"/>
              </a:rPr>
              <a:t>Let us take an </a:t>
            </a:r>
            <a:r>
              <a:rPr lang="en-US" sz="2400" dirty="0" smtClean="0">
                <a:solidFill>
                  <a:srgbClr val="FF0000"/>
                </a:solidFill>
                <a:latin typeface="Times New Roman" pitchFamily="18" charset="0"/>
                <a:cs typeface="Times New Roman" pitchFamily="18" charset="0"/>
              </a:rPr>
              <a:t>example</a:t>
            </a:r>
            <a:r>
              <a:rPr lang="en-US" sz="2400" dirty="0" smtClean="0">
                <a:latin typeface="Times New Roman" pitchFamily="18" charset="0"/>
                <a:cs typeface="Times New Roman" pitchFamily="18" charset="0"/>
              </a:rPr>
              <a:t> input voltage as </a:t>
            </a:r>
            <a:r>
              <a:rPr lang="en-US" sz="2400" dirty="0" smtClean="0">
                <a:solidFill>
                  <a:srgbClr val="FF0000"/>
                </a:solidFill>
                <a:latin typeface="Times New Roman" pitchFamily="18" charset="0"/>
                <a:cs typeface="Times New Roman" pitchFamily="18" charset="0"/>
              </a:rPr>
              <a:t>4V</a:t>
            </a:r>
            <a:r>
              <a:rPr lang="en-US" sz="2400" dirty="0" smtClean="0">
                <a:latin typeface="Times New Roman" pitchFamily="18" charset="0"/>
                <a:cs typeface="Times New Roman" pitchFamily="18" charset="0"/>
              </a:rPr>
              <a:t>,at first (</a:t>
            </a:r>
            <a:r>
              <a:rPr lang="en-US" sz="2400" dirty="0" err="1" smtClean="0">
                <a:latin typeface="Times New Roman" pitchFamily="18" charset="0"/>
                <a:cs typeface="Times New Roman" pitchFamily="18" charset="0"/>
              </a:rPr>
              <a:t>Vref</a:t>
            </a:r>
            <a:r>
              <a:rPr lang="en-US" sz="2400" dirty="0" smtClean="0">
                <a:latin typeface="Times New Roman" pitchFamily="18" charset="0"/>
                <a:cs typeface="Times New Roman" pitchFamily="18" charset="0"/>
              </a:rPr>
              <a:t>)ramp generator output is zero, it is compared with the input voltage, then the comparator output is one; since(Vin&gt;</a:t>
            </a:r>
            <a:r>
              <a:rPr lang="en-US" sz="2400" dirty="0" err="1" smtClean="0">
                <a:latin typeface="Times New Roman" pitchFamily="18" charset="0"/>
                <a:cs typeface="Times New Roman" pitchFamily="18" charset="0"/>
              </a:rPr>
              <a:t>Vref</a:t>
            </a:r>
            <a:r>
              <a:rPr lang="en-US" sz="2400" dirty="0" smtClean="0">
                <a:latin typeface="Times New Roman" pitchFamily="18" charset="0"/>
                <a:cs typeface="Times New Roman" pitchFamily="18" charset="0"/>
              </a:rPr>
              <a:t>)</a:t>
            </a:r>
          </a:p>
          <a:p>
            <a:pPr>
              <a:buFont typeface="Arial" pitchFamily="34" charset="0"/>
              <a:buChar char="•"/>
            </a:pPr>
            <a:r>
              <a:rPr lang="en-US" sz="2400" dirty="0" smtClean="0">
                <a:latin typeface="Times New Roman" pitchFamily="18" charset="0"/>
                <a:cs typeface="Times New Roman" pitchFamily="18" charset="0"/>
              </a:rPr>
              <a:t>  It is given to AND gate input, the other input to AND gate is clock signal, if both the inputs are 1, then the output of AND gate is also 1</a:t>
            </a:r>
          </a:p>
          <a:p>
            <a:pPr>
              <a:buFont typeface="Arial" pitchFamily="34" charset="0"/>
              <a:buChar char="•"/>
            </a:pPr>
            <a:r>
              <a:rPr lang="en-US" sz="2400" dirty="0" smtClean="0">
                <a:latin typeface="Times New Roman" pitchFamily="18" charset="0"/>
                <a:cs typeface="Times New Roman" pitchFamily="18" charset="0"/>
              </a:rPr>
              <a:t> This enable the counter to count, this process continues till  Vin =</a:t>
            </a:r>
            <a:r>
              <a:rPr lang="en-US" sz="2400" dirty="0" err="1" smtClean="0">
                <a:latin typeface="Times New Roman" pitchFamily="18" charset="0"/>
                <a:cs typeface="Times New Roman" pitchFamily="18" charset="0"/>
              </a:rPr>
              <a:t>Vref</a:t>
            </a:r>
            <a:r>
              <a:rPr lang="en-US" sz="2400" dirty="0" smtClean="0">
                <a:latin typeface="Times New Roman" pitchFamily="18" charset="0"/>
                <a:cs typeface="Times New Roman" pitchFamily="18" charset="0"/>
              </a:rPr>
              <a:t>, in this condition Comparator output is zero, then AND gate output is also </a:t>
            </a:r>
            <a:r>
              <a:rPr lang="en-US" sz="2400" dirty="0" err="1" smtClean="0">
                <a:latin typeface="Times New Roman" pitchFamily="18" charset="0"/>
                <a:cs typeface="Times New Roman" pitchFamily="18" charset="0"/>
              </a:rPr>
              <a:t>zero,so</a:t>
            </a:r>
            <a:r>
              <a:rPr lang="en-US" sz="2400" dirty="0" smtClean="0">
                <a:latin typeface="Times New Roman" pitchFamily="18" charset="0"/>
                <a:cs typeface="Times New Roman" pitchFamily="18" charset="0"/>
              </a:rPr>
              <a:t> it doesn’t enable the counter, the stored value in the counter gives the digital value of the given input </a:t>
            </a:r>
            <a:r>
              <a:rPr lang="en-US" sz="2400" dirty="0" err="1" smtClean="0">
                <a:latin typeface="Times New Roman" pitchFamily="18" charset="0"/>
                <a:cs typeface="Times New Roman" pitchFamily="18" charset="0"/>
              </a:rPr>
              <a:t>votage</a:t>
            </a:r>
            <a:r>
              <a:rPr lang="en-US" sz="2400" dirty="0" smtClean="0">
                <a:latin typeface="Times New Roman" pitchFamily="18" charset="0"/>
                <a:cs typeface="Times New Roman" pitchFamily="18" charset="0"/>
              </a:rPr>
              <a:t>.</a:t>
            </a:r>
            <a:endParaRPr lang="en-US" sz="2000" dirty="0" smtClean="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3400435"/>
          </a:xfrm>
        </p:spPr>
        <p:txBody>
          <a:bodyPr>
            <a:noAutofit/>
          </a:bodyPr>
          <a:lstStyle/>
          <a:p>
            <a:pPr algn="ctr">
              <a:buNone/>
            </a:pPr>
            <a:endParaRPr lang="en-US" sz="6000" dirty="0" smtClean="0"/>
          </a:p>
          <a:p>
            <a:pPr algn="ctr">
              <a:buNone/>
            </a:pPr>
            <a:r>
              <a:rPr lang="en-US" sz="6000" dirty="0" smtClean="0"/>
              <a:t>Thank you</a:t>
            </a:r>
            <a:endParaRPr lang="en-IN" sz="6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D45419DD-351C-5846-980F-CCA933426D35}"/>
              </a:ext>
            </a:extLst>
          </p:cNvPr>
          <p:cNvSpPr>
            <a:spLocks noGrp="1"/>
          </p:cNvSpPr>
          <p:nvPr>
            <p:ph idx="1"/>
          </p:nvPr>
        </p:nvSpPr>
        <p:spPr>
          <a:xfrm>
            <a:off x="971551" y="214290"/>
            <a:ext cx="7200897" cy="8524899"/>
          </a:xfrm>
        </p:spPr>
        <p:txBody>
          <a:bodyPr/>
          <a:lstStyle/>
          <a:p>
            <a:pPr marL="0" indent="0" algn="ctr">
              <a:buNone/>
            </a:pPr>
            <a:r>
              <a:rPr lang="en-GB" b="1" dirty="0" smtClean="0">
                <a:solidFill>
                  <a:schemeClr val="accent4"/>
                </a:solidFill>
              </a:rPr>
              <a:t>WEIGHTED </a:t>
            </a:r>
            <a:r>
              <a:rPr lang="en-GB" b="1" dirty="0">
                <a:solidFill>
                  <a:schemeClr val="accent4"/>
                </a:solidFill>
              </a:rPr>
              <a:t>RESISTOR DAC:</a:t>
            </a:r>
          </a:p>
          <a:p>
            <a:pPr marL="0" indent="0">
              <a:buNone/>
            </a:pPr>
            <a:endParaRPr lang="en-US" b="1" dirty="0">
              <a:solidFill>
                <a:schemeClr val="accent4"/>
              </a:solidFill>
            </a:endParaRPr>
          </a:p>
        </p:txBody>
      </p:sp>
      <p:pic>
        <p:nvPicPr>
          <p:cNvPr id="4" name="Picture 4">
            <a:extLst>
              <a:ext uri="{FF2B5EF4-FFF2-40B4-BE49-F238E27FC236}">
                <a16:creationId xmlns="" xmlns:a16="http://schemas.microsoft.com/office/drawing/2014/main" id="{CA8B790C-B874-D348-9161-2C816F89011D}"/>
              </a:ext>
            </a:extLst>
          </p:cNvPr>
          <p:cNvPicPr>
            <a:picLocks noChangeAspect="1"/>
          </p:cNvPicPr>
          <p:nvPr/>
        </p:nvPicPr>
        <p:blipFill>
          <a:blip r:embed="rId2">
            <a:lum bright="-40000"/>
          </a:blip>
          <a:stretch>
            <a:fillRect/>
          </a:stretch>
        </p:blipFill>
        <p:spPr>
          <a:xfrm>
            <a:off x="1071538" y="2928934"/>
            <a:ext cx="7000924" cy="2857520"/>
          </a:xfrm>
          <a:prstGeom prst="rect">
            <a:avLst/>
          </a:prstGeom>
        </p:spPr>
      </p:pic>
      <p:sp>
        <p:nvSpPr>
          <p:cNvPr id="5" name="TextBox 4"/>
          <p:cNvSpPr txBox="1"/>
          <p:nvPr/>
        </p:nvSpPr>
        <p:spPr>
          <a:xfrm>
            <a:off x="1142976" y="1428736"/>
            <a:ext cx="6500858" cy="1292662"/>
          </a:xfrm>
          <a:prstGeom prst="rect">
            <a:avLst/>
          </a:prstGeom>
          <a:noFill/>
        </p:spPr>
        <p:txBody>
          <a:bodyPr wrap="square" rtlCol="0">
            <a:spAutoFit/>
          </a:bodyPr>
          <a:lstStyle/>
          <a:p>
            <a:pPr>
              <a:buFont typeface="Arial" pitchFamily="34" charset="0"/>
              <a:buChar char="•"/>
            </a:pPr>
            <a:r>
              <a:rPr lang="en-US" dirty="0" smtClean="0"/>
              <a:t> </a:t>
            </a:r>
            <a:r>
              <a:rPr lang="en-US" sz="2000" dirty="0" smtClean="0"/>
              <a:t>It uses summing amplifier with a binary weighed resistor    </a:t>
            </a:r>
          </a:p>
          <a:p>
            <a:r>
              <a:rPr lang="en-US" sz="2000" dirty="0" smtClean="0"/>
              <a:t>   network</a:t>
            </a:r>
          </a:p>
          <a:p>
            <a:pPr>
              <a:buFont typeface="Arial" pitchFamily="34" charset="0"/>
              <a:buChar char="•"/>
            </a:pPr>
            <a:r>
              <a:rPr lang="en-US" sz="2000" dirty="0" smtClean="0"/>
              <a:t>It has n binary inputs d</a:t>
            </a:r>
            <a:r>
              <a:rPr lang="en-US" sz="1400" dirty="0" smtClean="0"/>
              <a:t>1</a:t>
            </a:r>
            <a:r>
              <a:rPr lang="en-US" b="1" dirty="0" smtClean="0"/>
              <a:t>(MSB) ,</a:t>
            </a:r>
            <a:r>
              <a:rPr lang="en-US" sz="2000" dirty="0" smtClean="0"/>
              <a:t>d</a:t>
            </a:r>
            <a:r>
              <a:rPr lang="en-US" sz="1400" dirty="0" smtClean="0"/>
              <a:t>2,</a:t>
            </a:r>
            <a:r>
              <a:rPr lang="en-US" sz="2000" dirty="0" smtClean="0"/>
              <a:t> d</a:t>
            </a:r>
            <a:r>
              <a:rPr lang="en-US" sz="1400" dirty="0" smtClean="0"/>
              <a:t>3,…….</a:t>
            </a:r>
            <a:r>
              <a:rPr lang="en-US" sz="2000" dirty="0" err="1" smtClean="0"/>
              <a:t>d</a:t>
            </a:r>
            <a:r>
              <a:rPr lang="en-US" sz="1400" dirty="0" err="1" smtClean="0"/>
              <a:t>n</a:t>
            </a:r>
            <a:r>
              <a:rPr lang="en-US" sz="1400" dirty="0" smtClean="0"/>
              <a:t> </a:t>
            </a:r>
            <a:r>
              <a:rPr lang="en-US" dirty="0" smtClean="0"/>
              <a:t>(</a:t>
            </a:r>
            <a:r>
              <a:rPr lang="en-US" b="1" dirty="0" smtClean="0"/>
              <a:t>LSB)</a:t>
            </a:r>
            <a:endParaRPr lang="en-US" sz="1400" b="1" dirty="0" smtClean="0"/>
          </a:p>
          <a:p>
            <a:pPr>
              <a:buFont typeface="Arial" pitchFamily="34" charset="0"/>
              <a:buChar char="•"/>
            </a:pPr>
            <a:endParaRPr lang="en-IN" dirty="0"/>
          </a:p>
        </p:txBody>
      </p:sp>
    </p:spTree>
    <p:extLst>
      <p:ext uri="{BB962C8B-B14F-4D97-AF65-F5344CB8AC3E}">
        <p14:creationId xmlns="" xmlns:p14="http://schemas.microsoft.com/office/powerpoint/2010/main" val="3958738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0748C53-8F1D-9E4D-987F-4DD4A90AF5D7}"/>
              </a:ext>
            </a:extLst>
          </p:cNvPr>
          <p:cNvSpPr>
            <a:spLocks noGrp="1"/>
          </p:cNvSpPr>
          <p:nvPr>
            <p:ph type="title"/>
          </p:nvPr>
        </p:nvSpPr>
        <p:spPr/>
        <p:txBody>
          <a:bodyPr>
            <a:normAutofit fontScale="90000"/>
          </a:bodyPr>
          <a:lstStyle/>
          <a:p>
            <a:r>
              <a:rPr lang="en-GB"/>
              <a:t/>
            </a:r>
            <a:br>
              <a:rPr lang="en-GB"/>
            </a:br>
            <a:endParaRPr lang="en-US"/>
          </a:p>
        </p:txBody>
      </p:sp>
      <p:sp>
        <p:nvSpPr>
          <p:cNvPr id="3" name="Content Placeholder 2">
            <a:extLst>
              <a:ext uri="{FF2B5EF4-FFF2-40B4-BE49-F238E27FC236}">
                <a16:creationId xmlns="" xmlns:a16="http://schemas.microsoft.com/office/drawing/2014/main" id="{2A64A388-DD4F-3345-988E-487AF658B1FA}"/>
              </a:ext>
            </a:extLst>
          </p:cNvPr>
          <p:cNvSpPr>
            <a:spLocks noGrp="1"/>
          </p:cNvSpPr>
          <p:nvPr>
            <p:ph idx="1"/>
          </p:nvPr>
        </p:nvSpPr>
        <p:spPr>
          <a:xfrm>
            <a:off x="928662" y="428604"/>
            <a:ext cx="7715304" cy="5357850"/>
          </a:xfrm>
        </p:spPr>
        <p:txBody>
          <a:bodyPr>
            <a:normAutofit fontScale="92500" lnSpcReduction="20000"/>
          </a:bodyPr>
          <a:lstStyle/>
          <a:p>
            <a:pPr marL="0" indent="0">
              <a:buNone/>
            </a:pPr>
            <a:r>
              <a:rPr lang="en-GB" b="1" dirty="0"/>
              <a:t>CIRCUIT CONSIST OF:</a:t>
            </a:r>
          </a:p>
          <a:p>
            <a:pPr marL="457200" indent="-457200">
              <a:buFont typeface="+mj-lt"/>
              <a:buAutoNum type="arabicPeriod"/>
            </a:pPr>
            <a:r>
              <a:rPr lang="en-GB" dirty="0" smtClean="0"/>
              <a:t>It has n </a:t>
            </a:r>
            <a:r>
              <a:rPr lang="en-GB" dirty="0"/>
              <a:t>switches one for each bit applied to input .</a:t>
            </a:r>
          </a:p>
          <a:p>
            <a:pPr marL="457200" indent="-457200">
              <a:buFont typeface="+mj-lt"/>
              <a:buAutoNum type="arabicPeriod"/>
            </a:pPr>
            <a:r>
              <a:rPr lang="en-GB" dirty="0" smtClean="0"/>
              <a:t>It has a </a:t>
            </a:r>
            <a:r>
              <a:rPr lang="en-GB" dirty="0"/>
              <a:t>weighted resistor </a:t>
            </a:r>
            <a:r>
              <a:rPr lang="en-GB" dirty="0" smtClean="0"/>
              <a:t>ladder</a:t>
            </a:r>
            <a:endParaRPr lang="en-GB" dirty="0"/>
          </a:p>
          <a:p>
            <a:pPr marL="457200" indent="-457200">
              <a:buFont typeface="+mj-lt"/>
              <a:buAutoNum type="arabicPeriod"/>
            </a:pPr>
            <a:r>
              <a:rPr lang="en-GB" dirty="0"/>
              <a:t>Inverting Summing amplifier that adds the current flowing in resistive network.</a:t>
            </a:r>
          </a:p>
          <a:p>
            <a:r>
              <a:rPr lang="en-GB" dirty="0"/>
              <a:t>Switches will be connected to the ground when the input bits are equal to 0.</a:t>
            </a:r>
          </a:p>
          <a:p>
            <a:r>
              <a:rPr lang="en-GB" dirty="0"/>
              <a:t>Switches will be connected to reference voltage when input bits are equal to 1.</a:t>
            </a:r>
          </a:p>
          <a:p>
            <a:r>
              <a:rPr lang="en-GB" dirty="0"/>
              <a:t>Output voltage is the inverted sum of all input voltages.</a:t>
            </a:r>
          </a:p>
        </p:txBody>
      </p:sp>
    </p:spTree>
    <p:extLst>
      <p:ext uri="{BB962C8B-B14F-4D97-AF65-F5344CB8AC3E}">
        <p14:creationId xmlns="" xmlns:p14="http://schemas.microsoft.com/office/powerpoint/2010/main" val="1340836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4829333-772F-E546-B755-AF79B8DF4B24}"/>
              </a:ext>
            </a:extLst>
          </p:cNvPr>
          <p:cNvSpPr>
            <a:spLocks noGrp="1"/>
          </p:cNvSpPr>
          <p:nvPr>
            <p:ph type="title"/>
          </p:nvPr>
        </p:nvSpPr>
        <p:spPr>
          <a:xfrm>
            <a:off x="457200" y="274638"/>
            <a:ext cx="8229600" cy="796908"/>
          </a:xfrm>
        </p:spPr>
        <p:txBody>
          <a:bodyPr/>
          <a:lstStyle/>
          <a:p>
            <a:r>
              <a:rPr lang="en-US" dirty="0" smtClean="0"/>
              <a:t>ANALYSIS</a:t>
            </a:r>
            <a:endParaRPr lang="en-US" dirty="0"/>
          </a:p>
        </p:txBody>
      </p:sp>
      <p:pic>
        <p:nvPicPr>
          <p:cNvPr id="4" name="Picture 4">
            <a:extLst>
              <a:ext uri="{FF2B5EF4-FFF2-40B4-BE49-F238E27FC236}">
                <a16:creationId xmlns="" xmlns:a16="http://schemas.microsoft.com/office/drawing/2014/main" id="{FADFC305-2811-F843-AF3F-3014BF810987}"/>
              </a:ext>
            </a:extLst>
          </p:cNvPr>
          <p:cNvPicPr>
            <a:picLocks noGrp="1" noChangeAspect="1"/>
          </p:cNvPicPr>
          <p:nvPr>
            <p:ph idx="1"/>
          </p:nvPr>
        </p:nvPicPr>
        <p:blipFill>
          <a:blip r:embed="rId2" cstate="print">
            <a:lum bright="20000" contrast="40000"/>
          </a:blip>
          <a:stretch>
            <a:fillRect/>
          </a:stretch>
        </p:blipFill>
        <p:spPr>
          <a:xfrm>
            <a:off x="714348" y="857232"/>
            <a:ext cx="8143932" cy="4214842"/>
          </a:xfrm>
          <a:prstGeom prst="rect">
            <a:avLst/>
          </a:prstGeom>
          <a:ln>
            <a:solidFill>
              <a:srgbClr val="FF0000"/>
            </a:solidFill>
          </a:ln>
          <a:effectLst>
            <a:outerShdw blurRad="292100" dist="139700" dir="2700000" algn="tl" rotWithShape="0">
              <a:srgbClr val="333333">
                <a:alpha val="65000"/>
              </a:srgbClr>
            </a:outerShdw>
          </a:effectLst>
        </p:spPr>
      </p:pic>
      <p:pic>
        <p:nvPicPr>
          <p:cNvPr id="1027" name="Picture 3"/>
          <p:cNvPicPr>
            <a:picLocks noChangeAspect="1" noChangeArrowheads="1"/>
          </p:cNvPicPr>
          <p:nvPr/>
        </p:nvPicPr>
        <p:blipFill>
          <a:blip r:embed="rId3">
            <a:duotone>
              <a:prstClr val="black"/>
              <a:schemeClr val="accent1">
                <a:tint val="45000"/>
                <a:satMod val="400000"/>
              </a:schemeClr>
            </a:duotone>
          </a:blip>
          <a:srcRect/>
          <a:stretch>
            <a:fillRect/>
          </a:stretch>
        </p:blipFill>
        <p:spPr bwMode="auto">
          <a:xfrm>
            <a:off x="1142976" y="5214950"/>
            <a:ext cx="6867525" cy="1066800"/>
          </a:xfrm>
          <a:prstGeom prst="rect">
            <a:avLst/>
          </a:prstGeom>
          <a:noFill/>
          <a:ln w="9525">
            <a:noFill/>
            <a:miter lim="800000"/>
            <a:headEnd/>
            <a:tailEnd/>
          </a:ln>
          <a:effectLst/>
        </p:spPr>
      </p:pic>
    </p:spTree>
    <p:extLst>
      <p:ext uri="{BB962C8B-B14F-4D97-AF65-F5344CB8AC3E}">
        <p14:creationId xmlns="" xmlns:p14="http://schemas.microsoft.com/office/powerpoint/2010/main" val="3200344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82594"/>
          </a:xfrm>
        </p:spPr>
        <p:txBody>
          <a:bodyPr>
            <a:normAutofit fontScale="90000"/>
          </a:bodyPr>
          <a:lstStyle/>
          <a:p>
            <a:r>
              <a:rPr lang="en-US" dirty="0" smtClean="0"/>
              <a:t>TRANSFER CHARACTERISTICS</a:t>
            </a:r>
            <a:endParaRPr lang="en-IN" dirty="0"/>
          </a:p>
        </p:txBody>
      </p:sp>
      <p:pic>
        <p:nvPicPr>
          <p:cNvPr id="4" name="Picture 4">
            <a:extLst>
              <a:ext uri="{FF2B5EF4-FFF2-40B4-BE49-F238E27FC236}">
                <a16:creationId xmlns="" xmlns:a16="http://schemas.microsoft.com/office/drawing/2014/main" id="{28284B20-66A6-D14C-BCF4-1CEB75FF853C}"/>
              </a:ext>
            </a:extLst>
          </p:cNvPr>
          <p:cNvPicPr>
            <a:picLocks noChangeAspect="1"/>
          </p:cNvPicPr>
          <p:nvPr/>
        </p:nvPicPr>
        <p:blipFill>
          <a:blip r:embed="rId2">
            <a:lum bright="-30000"/>
          </a:blip>
          <a:stretch>
            <a:fillRect/>
          </a:stretch>
        </p:blipFill>
        <p:spPr>
          <a:xfrm>
            <a:off x="2285984" y="1000108"/>
            <a:ext cx="3812945" cy="2357454"/>
          </a:xfrm>
          <a:prstGeom prst="rect">
            <a:avLst/>
          </a:prstGeom>
        </p:spPr>
      </p:pic>
      <p:pic>
        <p:nvPicPr>
          <p:cNvPr id="5" name="Picture 4">
            <a:extLst>
              <a:ext uri="{FF2B5EF4-FFF2-40B4-BE49-F238E27FC236}">
                <a16:creationId xmlns="" xmlns:a16="http://schemas.microsoft.com/office/drawing/2014/main" id="{49F52C27-26CC-1F44-BB0E-93ED4B16CFD4}"/>
              </a:ext>
            </a:extLst>
          </p:cNvPr>
          <p:cNvPicPr>
            <a:picLocks noChangeAspect="1"/>
          </p:cNvPicPr>
          <p:nvPr/>
        </p:nvPicPr>
        <p:blipFill>
          <a:blip r:embed="rId3" cstate="print">
            <a:lum bright="10000" contrast="40000"/>
          </a:blip>
          <a:stretch>
            <a:fillRect/>
          </a:stretch>
        </p:blipFill>
        <p:spPr>
          <a:xfrm>
            <a:off x="1428728" y="3500438"/>
            <a:ext cx="6143668" cy="335756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8D307E8-56AD-C448-A08A-6AD6001DC0ED}"/>
              </a:ext>
            </a:extLst>
          </p:cNvPr>
          <p:cNvSpPr>
            <a:spLocks noGrp="1"/>
          </p:cNvSpPr>
          <p:nvPr>
            <p:ph type="title"/>
          </p:nvPr>
        </p:nvSpPr>
        <p:spPr/>
        <p:txBody>
          <a:bodyPr/>
          <a:lstStyle/>
          <a:p>
            <a:r>
              <a:rPr lang="en-GB" b="1" dirty="0">
                <a:solidFill>
                  <a:schemeClr val="accent4"/>
                </a:solidFill>
              </a:rPr>
              <a:t>DISADVANTAGE:</a:t>
            </a:r>
            <a:endParaRPr lang="en-US" b="1" dirty="0">
              <a:solidFill>
                <a:schemeClr val="accent4"/>
              </a:solidFill>
            </a:endParaRPr>
          </a:p>
        </p:txBody>
      </p:sp>
      <p:sp>
        <p:nvSpPr>
          <p:cNvPr id="3" name="Content Placeholder 2">
            <a:extLst>
              <a:ext uri="{FF2B5EF4-FFF2-40B4-BE49-F238E27FC236}">
                <a16:creationId xmlns="" xmlns:a16="http://schemas.microsoft.com/office/drawing/2014/main" id="{75ECA2DF-515C-1F4D-8CD9-30ACA3893D5F}"/>
              </a:ext>
            </a:extLst>
          </p:cNvPr>
          <p:cNvSpPr>
            <a:spLocks noGrp="1"/>
          </p:cNvSpPr>
          <p:nvPr>
            <p:ph idx="1"/>
          </p:nvPr>
        </p:nvSpPr>
        <p:spPr/>
        <p:txBody>
          <a:bodyPr>
            <a:normAutofit/>
          </a:bodyPr>
          <a:lstStyle/>
          <a:p>
            <a:r>
              <a:rPr lang="en-GB" sz="2800" dirty="0"/>
              <a:t>One of the disadvantages of weighted resistor is the wide range of resistance required .For 8bit DAC the resistance required are </a:t>
            </a:r>
            <a:r>
              <a:rPr lang="en-GB" sz="2800" dirty="0" smtClean="0"/>
              <a:t>2^0*R</a:t>
            </a:r>
            <a:r>
              <a:rPr lang="en-GB" sz="2800" dirty="0"/>
              <a:t>, </a:t>
            </a:r>
            <a:r>
              <a:rPr lang="en-GB" sz="2800" dirty="0" smtClean="0"/>
              <a:t>2^1*R</a:t>
            </a:r>
            <a:r>
              <a:rPr lang="en-GB" sz="2800" dirty="0"/>
              <a:t>......</a:t>
            </a:r>
            <a:r>
              <a:rPr lang="en-GB" sz="2800" dirty="0" smtClean="0"/>
              <a:t>2^7*R</a:t>
            </a:r>
            <a:r>
              <a:rPr lang="en-GB" sz="2800" dirty="0"/>
              <a:t>.</a:t>
            </a:r>
          </a:p>
          <a:p>
            <a:r>
              <a:rPr lang="en-GB" sz="2800" dirty="0"/>
              <a:t>The largest resistor is 128 times the smallest </a:t>
            </a:r>
            <a:r>
              <a:rPr lang="en-GB" sz="2800" dirty="0" smtClean="0"/>
              <a:t>one, </a:t>
            </a:r>
            <a:r>
              <a:rPr lang="en-GB" sz="2800" dirty="0"/>
              <a:t>only for 8bit DAC. </a:t>
            </a:r>
            <a:r>
              <a:rPr lang="en-GB" sz="2800" dirty="0" smtClean="0"/>
              <a:t>For 12-bit DAC, the largest resistance is 5.12M</a:t>
            </a:r>
            <a:r>
              <a:rPr lang="el-GR" sz="2800" dirty="0" smtClean="0"/>
              <a:t>Ω</a:t>
            </a:r>
            <a:r>
              <a:rPr lang="en-US" sz="2800" dirty="0" smtClean="0"/>
              <a:t>.</a:t>
            </a:r>
            <a:r>
              <a:rPr lang="en-GB" sz="2800" dirty="0" smtClean="0"/>
              <a:t>Fabrication </a:t>
            </a:r>
            <a:r>
              <a:rPr lang="en-GB" sz="2800" dirty="0"/>
              <a:t>of such </a:t>
            </a:r>
            <a:r>
              <a:rPr lang="en-GB" sz="2800" dirty="0" smtClean="0"/>
              <a:t>large </a:t>
            </a:r>
            <a:r>
              <a:rPr lang="en-GB" sz="2800" smtClean="0"/>
              <a:t>resistance in IC </a:t>
            </a:r>
            <a:r>
              <a:rPr lang="en-GB" sz="2800" dirty="0"/>
              <a:t>is not practical</a:t>
            </a:r>
            <a:r>
              <a:rPr lang="en-GB" sz="2800" dirty="0" smtClean="0"/>
              <a:t>.</a:t>
            </a:r>
          </a:p>
          <a:p>
            <a:r>
              <a:rPr lang="en-GB" sz="2800" dirty="0" smtClean="0"/>
              <a:t>Also the voltage drop across such a large resistor due to the bias current affects the accuracy</a:t>
            </a:r>
            <a:endParaRPr lang="en-GB" sz="2800" dirty="0"/>
          </a:p>
          <a:p>
            <a:pPr marL="0" indent="0">
              <a:buNone/>
            </a:pPr>
            <a:endParaRPr lang="en-US" dirty="0"/>
          </a:p>
        </p:txBody>
      </p:sp>
    </p:spTree>
    <p:extLst>
      <p:ext uri="{BB962C8B-B14F-4D97-AF65-F5344CB8AC3E}">
        <p14:creationId xmlns="" xmlns:p14="http://schemas.microsoft.com/office/powerpoint/2010/main" val="2661492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260C970-4410-4260-9488-A56BEAA85E62}"/>
              </a:ext>
            </a:extLst>
          </p:cNvPr>
          <p:cNvSpPr>
            <a:spLocks noGrp="1"/>
          </p:cNvSpPr>
          <p:nvPr>
            <p:ph type="title"/>
          </p:nvPr>
        </p:nvSpPr>
        <p:spPr>
          <a:xfrm>
            <a:off x="596348" y="618518"/>
            <a:ext cx="7689211" cy="1167408"/>
          </a:xfrm>
        </p:spPr>
        <p:txBody>
          <a:bodyPr/>
          <a:lstStyle/>
          <a:p>
            <a:r>
              <a:rPr lang="en-IN" b="0" i="0" dirty="0">
                <a:solidFill>
                  <a:srgbClr val="414042"/>
                </a:solidFill>
                <a:effectLst/>
                <a:latin typeface="Lato"/>
              </a:rPr>
              <a:t> </a:t>
            </a:r>
            <a:r>
              <a:rPr lang="en-IN" b="0" i="0" u="sng" dirty="0">
                <a:effectLst/>
                <a:latin typeface="Times New Roman" panose="02020603050405020304" pitchFamily="18" charset="0"/>
                <a:cs typeface="Times New Roman" panose="02020603050405020304" pitchFamily="18" charset="0"/>
              </a:rPr>
              <a:t>R-2R </a:t>
            </a:r>
            <a:r>
              <a:rPr lang="en-IN" u="sng" dirty="0" smtClean="0">
                <a:latin typeface="Times New Roman" panose="02020603050405020304" pitchFamily="18" charset="0"/>
                <a:cs typeface="Times New Roman" panose="02020603050405020304" pitchFamily="18" charset="0"/>
              </a:rPr>
              <a:t>DAC</a:t>
            </a:r>
            <a:endParaRPr lang="en-IN"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E1CF66E5-84CD-42D5-A7AC-6FF8E70252A9}"/>
              </a:ext>
            </a:extLst>
          </p:cNvPr>
          <p:cNvSpPr>
            <a:spLocks noGrp="1"/>
          </p:cNvSpPr>
          <p:nvPr>
            <p:ph idx="1"/>
          </p:nvPr>
        </p:nvSpPr>
        <p:spPr>
          <a:xfrm>
            <a:off x="856060" y="1987826"/>
            <a:ext cx="7645030" cy="3816626"/>
          </a:xfrm>
        </p:spPr>
        <p:txBody>
          <a:bodyPr>
            <a:noAutofit/>
          </a:bodyPr>
          <a:lstStyle/>
          <a:p>
            <a:pPr marL="0" indent="0"/>
            <a:r>
              <a:rPr lang="en-US" sz="2000" b="0" i="0" dirty="0">
                <a:effectLst/>
                <a:latin typeface="Times New Roman" panose="02020603050405020304" pitchFamily="18" charset="0"/>
                <a:cs typeface="Times New Roman" panose="02020603050405020304" pitchFamily="18" charset="0"/>
              </a:rPr>
              <a:t>R-2R Digital-to-Analog </a:t>
            </a:r>
            <a:r>
              <a:rPr lang="en-US" sz="2000" b="0" i="0" dirty="0" smtClean="0">
                <a:effectLst/>
                <a:latin typeface="Times New Roman" panose="02020603050405020304" pitchFamily="18" charset="0"/>
                <a:cs typeface="Times New Roman" panose="02020603050405020304" pitchFamily="18" charset="0"/>
              </a:rPr>
              <a:t>Converter is </a:t>
            </a:r>
            <a:r>
              <a:rPr lang="en-US" sz="2000" b="0" i="0" dirty="0">
                <a:effectLst/>
                <a:latin typeface="Times New Roman" panose="02020603050405020304" pitchFamily="18" charset="0"/>
                <a:cs typeface="Times New Roman" panose="02020603050405020304" pitchFamily="18" charset="0"/>
              </a:rPr>
              <a:t>a data converter which </a:t>
            </a:r>
            <a:r>
              <a:rPr lang="en-US" sz="2000" b="0" i="0" dirty="0" smtClean="0">
                <a:effectLst/>
                <a:latin typeface="Times New Roman" panose="02020603050405020304" pitchFamily="18" charset="0"/>
                <a:cs typeface="Times New Roman" panose="02020603050405020304" pitchFamily="18" charset="0"/>
              </a:rPr>
              <a:t>uses </a:t>
            </a:r>
            <a:r>
              <a:rPr lang="en-US" sz="2000" b="0" i="0" dirty="0">
                <a:effectLst/>
                <a:latin typeface="Times New Roman" panose="02020603050405020304" pitchFamily="18" charset="0"/>
                <a:cs typeface="Times New Roman" panose="02020603050405020304" pitchFamily="18" charset="0"/>
              </a:rPr>
              <a:t>two precision resistor to convert a digital binary number into an analog output signal proportional to the value of the digital number</a:t>
            </a:r>
            <a:r>
              <a:rPr lang="en-US" sz="2000" b="0" i="0" dirty="0" smtClean="0">
                <a:effectLst/>
                <a:latin typeface="Times New Roman" panose="02020603050405020304" pitchFamily="18" charset="0"/>
                <a:cs typeface="Times New Roman" panose="02020603050405020304" pitchFamily="18" charset="0"/>
              </a:rPr>
              <a:t>.</a:t>
            </a:r>
          </a:p>
          <a:p>
            <a:pPr marL="0" indent="0"/>
            <a:endParaRPr lang="en-US" sz="2000" b="0" i="0" dirty="0">
              <a:effectLst/>
              <a:latin typeface="Times New Roman" panose="02020603050405020304" pitchFamily="18" charset="0"/>
              <a:cs typeface="Times New Roman" panose="02020603050405020304" pitchFamily="18" charset="0"/>
            </a:endParaRPr>
          </a:p>
          <a:p>
            <a:pPr marL="0" indent="0"/>
            <a:r>
              <a:rPr lang="en-US" sz="2000" b="0" i="0" dirty="0">
                <a:effectLst/>
                <a:latin typeface="Times New Roman" panose="02020603050405020304" pitchFamily="18" charset="0"/>
                <a:cs typeface="Times New Roman" panose="02020603050405020304" pitchFamily="18" charset="0"/>
              </a:rPr>
              <a:t>The R-2R resistive ladder network uses just two resistor values, one which is the base value “R” and the other which has twice the value, “2R” of the first </a:t>
            </a:r>
            <a:r>
              <a:rPr lang="en-US" sz="2000" b="0" i="0" dirty="0" smtClean="0">
                <a:effectLst/>
                <a:latin typeface="Times New Roman" panose="02020603050405020304" pitchFamily="18" charset="0"/>
                <a:cs typeface="Times New Roman" panose="02020603050405020304" pitchFamily="18" charset="0"/>
              </a:rPr>
              <a:t>resistor</a:t>
            </a:r>
          </a:p>
          <a:p>
            <a:pPr marL="0" indent="0">
              <a:buNone/>
            </a:pPr>
            <a:endParaRPr lang="en-US" sz="2000" b="0" i="0" dirty="0">
              <a:effectLst/>
              <a:latin typeface="Times New Roman" panose="02020603050405020304" pitchFamily="18" charset="0"/>
              <a:cs typeface="Times New Roman" panose="02020603050405020304" pitchFamily="18" charset="0"/>
            </a:endParaRPr>
          </a:p>
          <a:p>
            <a:pPr marL="0" indent="0"/>
            <a:r>
              <a:rPr lang="en-US" sz="2000" b="0" i="0" dirty="0">
                <a:effectLst/>
                <a:latin typeface="Times New Roman" panose="02020603050405020304" pitchFamily="18" charset="0"/>
                <a:cs typeface="Times New Roman" panose="02020603050405020304" pitchFamily="18" charset="0"/>
              </a:rPr>
              <a:t>The typical value of feedback resistor is Rf = 2R. The resistance R is normally selected any value between 2.5 kΩ to 10 kΩ.</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13853405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6519245</TotalTime>
  <Words>1360</Words>
  <Application>Microsoft Office PowerPoint</Application>
  <PresentationFormat>On-screen Show (4:3)</PresentationFormat>
  <Paragraphs>222</Paragraphs>
  <Slides>39</Slides>
  <Notes>2</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Office Theme</vt:lpstr>
      <vt:lpstr>AC-II UNIT 4</vt:lpstr>
      <vt:lpstr>Slide 2</vt:lpstr>
      <vt:lpstr>What is DAC?</vt:lpstr>
      <vt:lpstr>Slide 4</vt:lpstr>
      <vt:lpstr> </vt:lpstr>
      <vt:lpstr>ANALYSIS</vt:lpstr>
      <vt:lpstr>TRANSFER CHARACTERISTICS</vt:lpstr>
      <vt:lpstr>DISADVANTAGE:</vt:lpstr>
      <vt:lpstr> R-2R DAC</vt:lpstr>
      <vt:lpstr>R-2R Ladder for switch position 100</vt:lpstr>
      <vt:lpstr>Analysis</vt:lpstr>
      <vt:lpstr>Slide 12</vt:lpstr>
      <vt:lpstr>Slide 13</vt:lpstr>
      <vt:lpstr>Slide 14</vt:lpstr>
      <vt:lpstr>           d1d2d3 d4 i/p ----1 0  0 1 Io = 10/10k(1/2 + 0 + 0 + 1/16) Io = 0.0006A Vo = Io Rf = 5.625V</vt:lpstr>
      <vt:lpstr>Slide 16</vt:lpstr>
      <vt:lpstr>ADC</vt:lpstr>
      <vt:lpstr>Slide 18</vt:lpstr>
      <vt:lpstr>Outline of flash ADC:</vt:lpstr>
      <vt:lpstr>Components of flash ADC:</vt:lpstr>
      <vt:lpstr>Structure of flash ADC:</vt:lpstr>
      <vt:lpstr>Comparator and truth table:</vt:lpstr>
      <vt:lpstr>Slide 23</vt:lpstr>
      <vt:lpstr>Truth table :</vt:lpstr>
      <vt:lpstr>      Advantages:</vt:lpstr>
      <vt:lpstr>Slide 26</vt:lpstr>
      <vt:lpstr>Slide 27</vt:lpstr>
      <vt:lpstr>Slide 28</vt:lpstr>
      <vt:lpstr>Slide 29</vt:lpstr>
      <vt:lpstr>Slide 30</vt:lpstr>
      <vt:lpstr>Slide 31</vt:lpstr>
      <vt:lpstr>ADVANTAGES  OF  SAR  ADC :</vt:lpstr>
      <vt:lpstr>Need for single slope and Dual slope ADC</vt:lpstr>
      <vt:lpstr>Slide 34</vt:lpstr>
      <vt:lpstr>SINGLE SLOPE ADC</vt:lpstr>
      <vt:lpstr>Slide 36</vt:lpstr>
      <vt:lpstr>Slide 37</vt:lpstr>
      <vt:lpstr>Slide 38</vt:lpstr>
      <vt:lpstr>Slide 39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ADC &amp; DAC -INTRODUCTION</dc:title>
  <dc:creator>With Prayers</dc:creator>
  <cp:lastModifiedBy>admin</cp:lastModifiedBy>
  <cp:revision>75</cp:revision>
  <dcterms:created xsi:type="dcterms:W3CDTF">2021-05-11T16:23:06Z</dcterms:created>
  <dcterms:modified xsi:type="dcterms:W3CDTF">2022-05-23T14:32:22Z</dcterms:modified>
</cp:coreProperties>
</file>

<file path=docProps/thumbnail.jpeg>
</file>